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57" r:id="rId6"/>
    <p:sldId id="266" r:id="rId7"/>
    <p:sldId id="267" r:id="rId8"/>
    <p:sldId id="265"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34"/>
    <a:srgbClr val="8A8A8D"/>
    <a:srgbClr val="262626"/>
    <a:srgbClr val="DD0029"/>
    <a:srgbClr val="C209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yd" userId="62f96cfe-b08f-4dc9-8580-ca0bc6e0ed53" providerId="ADAL" clId="{6F8F5243-CC40-467C-9CE1-52D6EF4334F0}"/>
    <pc:docChg chg="custSel modSld">
      <pc:chgData name="Chris Boyd" userId="62f96cfe-b08f-4dc9-8580-ca0bc6e0ed53" providerId="ADAL" clId="{6F8F5243-CC40-467C-9CE1-52D6EF4334F0}" dt="2026-07-03T14:45:28.305" v="418" actId="20577"/>
      <pc:docMkLst>
        <pc:docMk/>
      </pc:docMkLst>
      <pc:sldChg chg="modSp mod">
        <pc:chgData name="Chris Boyd" userId="62f96cfe-b08f-4dc9-8580-ca0bc6e0ed53" providerId="ADAL" clId="{6F8F5243-CC40-467C-9CE1-52D6EF4334F0}" dt="2026-07-03T14:40:10.013" v="191" actId="20577"/>
        <pc:sldMkLst>
          <pc:docMk/>
          <pc:sldMk cId="2294149041" sldId="256"/>
        </pc:sldMkLst>
        <pc:spChg chg="mod">
          <ac:chgData name="Chris Boyd" userId="62f96cfe-b08f-4dc9-8580-ca0bc6e0ed53" providerId="ADAL" clId="{6F8F5243-CC40-467C-9CE1-52D6EF4334F0}" dt="2026-07-03T14:40:10.013" v="191" actId="20577"/>
          <ac:spMkLst>
            <pc:docMk/>
            <pc:sldMk cId="2294149041" sldId="256"/>
            <ac:spMk id="9" creationId="{00000000-0000-0000-0000-000000000000}"/>
          </ac:spMkLst>
        </pc:spChg>
      </pc:sldChg>
      <pc:sldChg chg="modSp mod">
        <pc:chgData name="Chris Boyd" userId="62f96cfe-b08f-4dc9-8580-ca0bc6e0ed53" providerId="ADAL" clId="{6F8F5243-CC40-467C-9CE1-52D6EF4334F0}" dt="2026-07-03T14:45:28.305" v="418" actId="20577"/>
        <pc:sldMkLst>
          <pc:docMk/>
          <pc:sldMk cId="1264115015" sldId="257"/>
        </pc:sldMkLst>
        <pc:spChg chg="mod">
          <ac:chgData name="Chris Boyd" userId="62f96cfe-b08f-4dc9-8580-ca0bc6e0ed53" providerId="ADAL" clId="{6F8F5243-CC40-467C-9CE1-52D6EF4334F0}" dt="2026-07-03T14:45:28.305" v="418" actId="20577"/>
          <ac:spMkLst>
            <pc:docMk/>
            <pc:sldMk cId="1264115015" sldId="257"/>
            <ac:spMk id="10" creationId="{00000000-0000-0000-0000-000000000000}"/>
          </ac:spMkLst>
        </pc:spChg>
      </pc:sldChg>
      <pc:sldChg chg="modSp mod">
        <pc:chgData name="Chris Boyd" userId="62f96cfe-b08f-4dc9-8580-ca0bc6e0ed53" providerId="ADAL" clId="{6F8F5243-CC40-467C-9CE1-52D6EF4334F0}" dt="2026-07-03T14:44:26.655" v="411" actId="20577"/>
        <pc:sldMkLst>
          <pc:docMk/>
          <pc:sldMk cId="765224684" sldId="260"/>
        </pc:sldMkLst>
        <pc:spChg chg="mod">
          <ac:chgData name="Chris Boyd" userId="62f96cfe-b08f-4dc9-8580-ca0bc6e0ed53" providerId="ADAL" clId="{6F8F5243-CC40-467C-9CE1-52D6EF4334F0}" dt="2026-07-03T14:44:26.655" v="411" actId="20577"/>
          <ac:spMkLst>
            <pc:docMk/>
            <pc:sldMk cId="765224684" sldId="260"/>
            <ac:spMk id="10" creationId="{00000000-0000-0000-0000-000000000000}"/>
          </ac:spMkLst>
        </pc:spChg>
      </pc:sldChg>
      <pc:sldChg chg="modSp mod">
        <pc:chgData name="Chris Boyd" userId="62f96cfe-b08f-4dc9-8580-ca0bc6e0ed53" providerId="ADAL" clId="{6F8F5243-CC40-467C-9CE1-52D6EF4334F0}" dt="2026-07-03T14:42:40.854" v="350" actId="20577"/>
        <pc:sldMkLst>
          <pc:docMk/>
          <pc:sldMk cId="1542195908" sldId="266"/>
        </pc:sldMkLst>
        <pc:spChg chg="mod">
          <ac:chgData name="Chris Boyd" userId="62f96cfe-b08f-4dc9-8580-ca0bc6e0ed53" providerId="ADAL" clId="{6F8F5243-CC40-467C-9CE1-52D6EF4334F0}" dt="2026-07-03T14:42:40.854" v="350" actId="20577"/>
          <ac:spMkLst>
            <pc:docMk/>
            <pc:sldMk cId="1542195908" sldId="266"/>
            <ac:spMk id="10" creationId="{D1354E3E-8CE8-3667-CC84-61E9378220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8F34B-6A39-4A1E-80FA-3047A6AC32C5}" type="datetimeFigureOut">
              <a:rPr lang="en-GB" smtClean="0"/>
              <a:t>03/07/2026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9E30D-4E64-4A0F-9C3A-395112D2C876}" type="slidenum">
              <a:rPr lang="en-GB" smtClean="0"/>
              <a:t>‹#›</a:t>
            </a:fld>
            <a:endParaRPr lang="en-GB"/>
          </a:p>
        </p:txBody>
      </p:sp>
    </p:spTree>
    <p:extLst>
      <p:ext uri="{BB962C8B-B14F-4D97-AF65-F5344CB8AC3E}">
        <p14:creationId xmlns:p14="http://schemas.microsoft.com/office/powerpoint/2010/main" val="58332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17" indent="0" algn="ctr">
              <a:buNone/>
              <a:defRPr>
                <a:solidFill>
                  <a:schemeClr val="tx1">
                    <a:tint val="75000"/>
                  </a:schemeClr>
                </a:solidFill>
              </a:defRPr>
            </a:lvl2pPr>
            <a:lvl3pPr marL="914433" indent="0" algn="ctr">
              <a:buNone/>
              <a:defRPr>
                <a:solidFill>
                  <a:schemeClr val="tx1">
                    <a:tint val="75000"/>
                  </a:schemeClr>
                </a:solidFill>
              </a:defRPr>
            </a:lvl3pPr>
            <a:lvl4pPr marL="1371652" indent="0" algn="ctr">
              <a:buNone/>
              <a:defRPr>
                <a:solidFill>
                  <a:schemeClr val="tx1">
                    <a:tint val="75000"/>
                  </a:schemeClr>
                </a:solidFill>
              </a:defRPr>
            </a:lvl4pPr>
            <a:lvl5pPr marL="1828869" indent="0" algn="ctr">
              <a:buNone/>
              <a:defRPr>
                <a:solidFill>
                  <a:schemeClr val="tx1">
                    <a:tint val="75000"/>
                  </a:schemeClr>
                </a:solidFill>
              </a:defRPr>
            </a:lvl5pPr>
            <a:lvl6pPr marL="2286086" indent="0" algn="ctr">
              <a:buNone/>
              <a:defRPr>
                <a:solidFill>
                  <a:schemeClr val="tx1">
                    <a:tint val="75000"/>
                  </a:schemeClr>
                </a:solidFill>
              </a:defRPr>
            </a:lvl6pPr>
            <a:lvl7pPr marL="2743302" indent="0" algn="ctr">
              <a:buNone/>
              <a:defRPr>
                <a:solidFill>
                  <a:schemeClr val="tx1">
                    <a:tint val="75000"/>
                  </a:schemeClr>
                </a:solidFill>
              </a:defRPr>
            </a:lvl7pPr>
            <a:lvl8pPr marL="3200521"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AC86A5-CF07-7041-BECA-F32CA4340499}"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423427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25560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6736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02351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7" indent="0">
              <a:buNone/>
              <a:defRPr sz="1801">
                <a:solidFill>
                  <a:schemeClr val="tx1">
                    <a:tint val="75000"/>
                  </a:schemeClr>
                </a:solidFill>
              </a:defRPr>
            </a:lvl2pPr>
            <a:lvl3pPr marL="914433" indent="0">
              <a:buNone/>
              <a:defRPr sz="1600">
                <a:solidFill>
                  <a:schemeClr val="tx1">
                    <a:tint val="75000"/>
                  </a:schemeClr>
                </a:solidFill>
              </a:defRPr>
            </a:lvl3pPr>
            <a:lvl4pPr marL="1371652" indent="0">
              <a:buNone/>
              <a:defRPr sz="1401">
                <a:solidFill>
                  <a:schemeClr val="tx1">
                    <a:tint val="75000"/>
                  </a:schemeClr>
                </a:solidFill>
              </a:defRPr>
            </a:lvl4pPr>
            <a:lvl5pPr marL="1828869" indent="0">
              <a:buNone/>
              <a:defRPr sz="1401">
                <a:solidFill>
                  <a:schemeClr val="tx1">
                    <a:tint val="75000"/>
                  </a:schemeClr>
                </a:solidFill>
              </a:defRPr>
            </a:lvl5pPr>
            <a:lvl6pPr marL="2286086" indent="0">
              <a:buNone/>
              <a:defRPr sz="1401">
                <a:solidFill>
                  <a:schemeClr val="tx1">
                    <a:tint val="75000"/>
                  </a:schemeClr>
                </a:solidFill>
              </a:defRPr>
            </a:lvl6pPr>
            <a:lvl7pPr marL="2743302" indent="0">
              <a:buNone/>
              <a:defRPr sz="1401">
                <a:solidFill>
                  <a:schemeClr val="tx1">
                    <a:tint val="75000"/>
                  </a:schemeClr>
                </a:solidFill>
              </a:defRPr>
            </a:lvl7pPr>
            <a:lvl8pPr marL="3200521" indent="0">
              <a:buNone/>
              <a:defRPr sz="1401">
                <a:solidFill>
                  <a:schemeClr val="tx1">
                    <a:tint val="75000"/>
                  </a:schemeClr>
                </a:solidFill>
              </a:defRPr>
            </a:lvl8pPr>
            <a:lvl9pPr marL="3657738"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C86A5-CF07-7041-BECA-F32CA4340499}"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406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AC86A5-CF07-7041-BECA-F32CA4340499}"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6108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1535113"/>
            <a:ext cx="5386917"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6"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AC86A5-CF07-7041-BECA-F32CA4340499}"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9410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AC86A5-CF07-7041-BECA-F32CA4340499}"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71597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C86A5-CF07-7041-BECA-F32CA4340499}"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31398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1063"/>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589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12028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C86A5-CF07-7041-BECA-F32CA4340499}" type="datetimeFigureOut">
              <a:rPr lang="en-US" smtClean="0"/>
              <a:t>7/3/2026</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1D97D-9DC6-F64B-A0CF-BC1ACC845E10}" type="slidenum">
              <a:rPr lang="en-US" smtClean="0"/>
              <a:t>‹#›</a:t>
            </a:fld>
            <a:endParaRPr lang="en-US"/>
          </a:p>
        </p:txBody>
      </p:sp>
    </p:spTree>
    <p:extLst>
      <p:ext uri="{BB962C8B-B14F-4D97-AF65-F5344CB8AC3E}">
        <p14:creationId xmlns:p14="http://schemas.microsoft.com/office/powerpoint/2010/main" val="199827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17" rtl="0" eaLnBrk="1" latinLnBrk="0" hangingPunct="1">
        <a:spcBef>
          <a:spcPct val="0"/>
        </a:spcBef>
        <a:buNone/>
        <a:defRPr sz="4400" kern="1200">
          <a:solidFill>
            <a:schemeClr val="tx1"/>
          </a:solidFill>
          <a:latin typeface="+mj-lt"/>
          <a:ea typeface="+mj-ea"/>
          <a:cs typeface="+mj-cs"/>
        </a:defRPr>
      </a:lvl1pPr>
    </p:titleStyle>
    <p:bodyStyle>
      <a:lvl1pPr marL="342914" indent="-342914" algn="l" defTabSz="457217" rtl="0" eaLnBrk="1" latinLnBrk="0" hangingPunct="1">
        <a:spcBef>
          <a:spcPct val="20000"/>
        </a:spcBef>
        <a:buFont typeface="Arial"/>
        <a:buChar char="•"/>
        <a:defRPr sz="3200" kern="1200">
          <a:solidFill>
            <a:schemeClr val="tx1"/>
          </a:solidFill>
          <a:latin typeface="+mn-lt"/>
          <a:ea typeface="+mn-ea"/>
          <a:cs typeface="+mn-cs"/>
        </a:defRPr>
      </a:lvl1pPr>
      <a:lvl2pPr marL="742978" indent="-285760" algn="l" defTabSz="457217" rtl="0" eaLnBrk="1" latinLnBrk="0" hangingPunct="1">
        <a:spcBef>
          <a:spcPct val="20000"/>
        </a:spcBef>
        <a:buFont typeface="Arial"/>
        <a:buChar char="–"/>
        <a:defRPr sz="2800" kern="1200">
          <a:solidFill>
            <a:schemeClr val="tx1"/>
          </a:solidFill>
          <a:latin typeface="+mn-lt"/>
          <a:ea typeface="+mn-ea"/>
          <a:cs typeface="+mn-cs"/>
        </a:defRPr>
      </a:lvl2pPr>
      <a:lvl3pPr marL="1143042" indent="-228609" algn="l" defTabSz="457217" rtl="0" eaLnBrk="1" latinLnBrk="0" hangingPunct="1">
        <a:spcBef>
          <a:spcPct val="20000"/>
        </a:spcBef>
        <a:buFont typeface="Arial"/>
        <a:buChar char="•"/>
        <a:defRPr sz="2400" kern="1200">
          <a:solidFill>
            <a:schemeClr val="tx1"/>
          </a:solidFill>
          <a:latin typeface="+mn-lt"/>
          <a:ea typeface="+mn-ea"/>
          <a:cs typeface="+mn-cs"/>
        </a:defRPr>
      </a:lvl3pPr>
      <a:lvl4pPr marL="1600260" indent="-228609" algn="l" defTabSz="457217" rtl="0" eaLnBrk="1" latinLnBrk="0" hangingPunct="1">
        <a:spcBef>
          <a:spcPct val="20000"/>
        </a:spcBef>
        <a:buFont typeface="Arial"/>
        <a:buChar char="–"/>
        <a:defRPr sz="2000" kern="1200">
          <a:solidFill>
            <a:schemeClr val="tx1"/>
          </a:solidFill>
          <a:latin typeface="+mn-lt"/>
          <a:ea typeface="+mn-ea"/>
          <a:cs typeface="+mn-cs"/>
        </a:defRPr>
      </a:lvl4pPr>
      <a:lvl5pPr marL="2057477" indent="-228609" algn="l" defTabSz="457217" rtl="0" eaLnBrk="1" latinLnBrk="0" hangingPunct="1">
        <a:spcBef>
          <a:spcPct val="20000"/>
        </a:spcBef>
        <a:buFont typeface="Arial"/>
        <a:buChar char="»"/>
        <a:defRPr sz="2000" kern="1200">
          <a:solidFill>
            <a:schemeClr val="tx1"/>
          </a:solidFill>
          <a:latin typeface="+mn-lt"/>
          <a:ea typeface="+mn-ea"/>
          <a:cs typeface="+mn-cs"/>
        </a:defRPr>
      </a:lvl5pPr>
      <a:lvl6pPr marL="2514696" indent="-228609" algn="l" defTabSz="457217"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7"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7" rtl="0" eaLnBrk="1" latinLnBrk="0" hangingPunct="1">
        <a:spcBef>
          <a:spcPct val="20000"/>
        </a:spcBef>
        <a:buFont typeface="Arial"/>
        <a:buChar char="•"/>
        <a:defRPr sz="2000" kern="1200">
          <a:solidFill>
            <a:schemeClr val="tx1"/>
          </a:solidFill>
          <a:latin typeface="+mn-lt"/>
          <a:ea typeface="+mn-ea"/>
          <a:cs typeface="+mn-cs"/>
        </a:defRPr>
      </a:lvl8pPr>
      <a:lvl9pPr marL="3886346" indent="-228609" algn="l" defTabSz="4572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7" rtl="0" eaLnBrk="1" latinLnBrk="0" hangingPunct="1">
        <a:defRPr sz="1801" kern="1200">
          <a:solidFill>
            <a:schemeClr val="tx1"/>
          </a:solidFill>
          <a:latin typeface="+mn-lt"/>
          <a:ea typeface="+mn-ea"/>
          <a:cs typeface="+mn-cs"/>
        </a:defRPr>
      </a:lvl1pPr>
      <a:lvl2pPr marL="457217" algn="l" defTabSz="457217" rtl="0" eaLnBrk="1" latinLnBrk="0" hangingPunct="1">
        <a:defRPr sz="1801" kern="1200">
          <a:solidFill>
            <a:schemeClr val="tx1"/>
          </a:solidFill>
          <a:latin typeface="+mn-lt"/>
          <a:ea typeface="+mn-ea"/>
          <a:cs typeface="+mn-cs"/>
        </a:defRPr>
      </a:lvl2pPr>
      <a:lvl3pPr marL="914433" algn="l" defTabSz="457217" rtl="0" eaLnBrk="1" latinLnBrk="0" hangingPunct="1">
        <a:defRPr sz="1801" kern="1200">
          <a:solidFill>
            <a:schemeClr val="tx1"/>
          </a:solidFill>
          <a:latin typeface="+mn-lt"/>
          <a:ea typeface="+mn-ea"/>
          <a:cs typeface="+mn-cs"/>
        </a:defRPr>
      </a:lvl3pPr>
      <a:lvl4pPr marL="1371652" algn="l" defTabSz="457217" rtl="0" eaLnBrk="1" latinLnBrk="0" hangingPunct="1">
        <a:defRPr sz="1801" kern="1200">
          <a:solidFill>
            <a:schemeClr val="tx1"/>
          </a:solidFill>
          <a:latin typeface="+mn-lt"/>
          <a:ea typeface="+mn-ea"/>
          <a:cs typeface="+mn-cs"/>
        </a:defRPr>
      </a:lvl4pPr>
      <a:lvl5pPr marL="1828869" algn="l" defTabSz="457217" rtl="0" eaLnBrk="1" latinLnBrk="0" hangingPunct="1">
        <a:defRPr sz="1801" kern="1200">
          <a:solidFill>
            <a:schemeClr val="tx1"/>
          </a:solidFill>
          <a:latin typeface="+mn-lt"/>
          <a:ea typeface="+mn-ea"/>
          <a:cs typeface="+mn-cs"/>
        </a:defRPr>
      </a:lvl5pPr>
      <a:lvl6pPr marL="2286086" algn="l" defTabSz="457217" rtl="0" eaLnBrk="1" latinLnBrk="0" hangingPunct="1">
        <a:defRPr sz="1801" kern="1200">
          <a:solidFill>
            <a:schemeClr val="tx1"/>
          </a:solidFill>
          <a:latin typeface="+mn-lt"/>
          <a:ea typeface="+mn-ea"/>
          <a:cs typeface="+mn-cs"/>
        </a:defRPr>
      </a:lvl6pPr>
      <a:lvl7pPr marL="2743302" algn="l" defTabSz="457217" rtl="0" eaLnBrk="1" latinLnBrk="0" hangingPunct="1">
        <a:defRPr sz="1801" kern="1200">
          <a:solidFill>
            <a:schemeClr val="tx1"/>
          </a:solidFill>
          <a:latin typeface="+mn-lt"/>
          <a:ea typeface="+mn-ea"/>
          <a:cs typeface="+mn-cs"/>
        </a:defRPr>
      </a:lvl7pPr>
      <a:lvl8pPr marL="3200521" algn="l" defTabSz="457217" rtl="0" eaLnBrk="1" latinLnBrk="0" hangingPunct="1">
        <a:defRPr sz="1801" kern="1200">
          <a:solidFill>
            <a:schemeClr val="tx1"/>
          </a:solidFill>
          <a:latin typeface="+mn-lt"/>
          <a:ea typeface="+mn-ea"/>
          <a:cs typeface="+mn-cs"/>
        </a:defRPr>
      </a:lvl8pPr>
      <a:lvl9pPr marL="3657738" algn="l" defTabSz="45721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en.timms@englandboxing.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8" name="TextBox 7"/>
          <p:cNvSpPr txBox="1"/>
          <p:nvPr/>
        </p:nvSpPr>
        <p:spPr>
          <a:xfrm>
            <a:off x="1524000" y="5"/>
            <a:ext cx="9144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6" name="TextBox 5"/>
          <p:cNvSpPr txBox="1"/>
          <p:nvPr/>
        </p:nvSpPr>
        <p:spPr>
          <a:xfrm>
            <a:off x="0" y="4226241"/>
            <a:ext cx="11868382" cy="369460"/>
          </a:xfrm>
          <a:prstGeom prst="rect">
            <a:avLst/>
          </a:prstGeom>
          <a:solidFill>
            <a:srgbClr val="DD0029"/>
          </a:solidFill>
          <a:effectLst/>
        </p:spPr>
        <p:txBody>
          <a:bodyPr wrap="square" rtlCol="0">
            <a:spAutoFit/>
          </a:bodyPr>
          <a:lstStyle/>
          <a:p>
            <a:endParaRPr lang="en-US" sz="1801" dirty="0"/>
          </a:p>
        </p:txBody>
      </p:sp>
      <p:pic>
        <p:nvPicPr>
          <p:cNvPr id="5" name="Picture 4" descr="EB-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67" y="887276"/>
            <a:ext cx="3089289" cy="3072788"/>
          </a:xfrm>
          <a:prstGeom prst="rect">
            <a:avLst/>
          </a:prstGeom>
        </p:spPr>
      </p:pic>
      <p:sp>
        <p:nvSpPr>
          <p:cNvPr id="9" name="TextBox 8"/>
          <p:cNvSpPr txBox="1"/>
          <p:nvPr/>
        </p:nvSpPr>
        <p:spPr>
          <a:xfrm>
            <a:off x="2081957" y="4750444"/>
            <a:ext cx="8028087" cy="830997"/>
          </a:xfrm>
          <a:prstGeom prst="rect">
            <a:avLst/>
          </a:prstGeom>
          <a:noFill/>
        </p:spPr>
        <p:txBody>
          <a:bodyPr wrap="square" lIns="91440" tIns="45720" rIns="91440" bIns="45720" rtlCol="0" anchor="t">
            <a:spAutoFit/>
          </a:bodyPr>
          <a:lstStyle/>
          <a:p>
            <a:pPr algn="ctr"/>
            <a:r>
              <a:rPr lang="en-GB" sz="2400" b="1" dirty="0">
                <a:solidFill>
                  <a:schemeClr val="bg1"/>
                </a:solidFill>
                <a:latin typeface="Futura Std Bold"/>
                <a:cs typeface="Futura Std Bold"/>
              </a:rPr>
              <a:t>5 PILLARS COACHING PROJECT </a:t>
            </a:r>
            <a:endParaRPr lang="en-US" sz="2400" b="1" dirty="0">
              <a:solidFill>
                <a:schemeClr val="bg1"/>
              </a:solidFill>
              <a:latin typeface="Futura Std Bold"/>
              <a:cs typeface="Futura Std Bold"/>
            </a:endParaRPr>
          </a:p>
          <a:p>
            <a:pPr algn="ctr"/>
            <a:r>
              <a:rPr lang="en-US" sz="2400" b="1" dirty="0">
                <a:solidFill>
                  <a:schemeClr val="bg1"/>
                </a:solidFill>
                <a:latin typeface="Futura Std Bold"/>
                <a:cs typeface="Futura Std Bold"/>
              </a:rPr>
              <a:t>EXPRESSION OF INTEREST – NATIONWIDE</a:t>
            </a:r>
          </a:p>
        </p:txBody>
      </p:sp>
    </p:spTree>
    <p:extLst>
      <p:ext uri="{BB962C8B-B14F-4D97-AF65-F5344CB8AC3E}">
        <p14:creationId xmlns:p14="http://schemas.microsoft.com/office/powerpoint/2010/main" val="229414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217237" y="1338793"/>
            <a:ext cx="11827279" cy="4785109"/>
          </a:xfrm>
        </p:spPr>
        <p:txBody>
          <a:bodyPr>
            <a:normAutofit lnSpcReduction="10000"/>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INTRODUCTION</a:t>
            </a:r>
          </a:p>
          <a:p>
            <a:pPr marL="0" indent="0" algn="just">
              <a:lnSpc>
                <a:spcPct val="110000"/>
              </a:lnSpc>
              <a:buNone/>
            </a:pPr>
            <a:endParaRPr lang="en-GB" sz="1800" dirty="0">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England Boxing’s Performance-led 5 Pillars coaching model has been successful in delivering medals at all age groups, including male and female World and European Championships, as well as the Youth Olympic Games. We now have an excellent opportunity for coaches nationwide to develop a deeper understanding of how the 5 Pillars are applied.</a:t>
            </a:r>
          </a:p>
          <a:p>
            <a:pPr marL="0" indent="0" algn="just">
              <a:lnSpc>
                <a:spcPct val="110000"/>
              </a:lnSpc>
              <a:buNone/>
            </a:pPr>
            <a:endParaRPr lang="en-GB" sz="1800" b="1" dirty="0">
              <a:solidFill>
                <a:srgbClr val="FF0000"/>
              </a:solidFill>
              <a:latin typeface="Montserrat" panose="00000500000000000000" pitchFamily="2" charset="0"/>
              <a:ea typeface="Calibri" panose="020F0502020204030204" pitchFamily="34" charset="0"/>
              <a:cs typeface="Arial" panose="020B0604020202020204" pitchFamily="34" charset="0"/>
            </a:endParaRPr>
          </a:p>
          <a:p>
            <a:pPr marL="0" indent="0" algn="ctr">
              <a:lnSpc>
                <a:spcPct val="110000"/>
              </a:lnSpc>
              <a:buNone/>
            </a:pPr>
            <a:r>
              <a:rPr lang="en-GB" sz="1800" b="1" dirty="0">
                <a:solidFill>
                  <a:srgbClr val="DD0029"/>
                </a:solidFill>
                <a:latin typeface="Montserrat" panose="00000500000000000000" pitchFamily="2" charset="0"/>
                <a:ea typeface="Calibri" panose="020F0502020204030204" pitchFamily="34" charset="0"/>
                <a:cs typeface="Arial" panose="020B0604020202020204" pitchFamily="34" charset="0"/>
              </a:rPr>
              <a:t>ENGLAND BOXING ARE NOW ACCEPTING APPLICATIONS FROM COACHES WHO WISH TO BE INVOLVED IN THE 5 PILLARS COACHING PROJECT</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Coaches who are robust, forward thinking and athlete focused are invited to apply to be part of the fully funded 4-day course.</a:t>
            </a: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ctr">
              <a:lnSpc>
                <a:spcPct val="110000"/>
              </a:lnSpc>
              <a:buNone/>
            </a:pPr>
            <a:r>
              <a:rPr lang="en-GB" sz="1800" b="1" dirty="0">
                <a:solidFill>
                  <a:srgbClr val="DD0734"/>
                </a:solidFill>
                <a:latin typeface="Montserrat" pitchFamily="2" charset="0"/>
              </a:rPr>
              <a:t>THERE IS THE POTENTIAL TO BE INVITED TO JOIN THE ENGLAND PERFORMANCE COACHING PATHWAY UPON COMPLETION OF THE COURSE</a:t>
            </a:r>
            <a:endParaRPr lang="en-GB" sz="1800" dirty="0">
              <a:solidFill>
                <a:srgbClr val="DD0734"/>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US" sz="1500" b="1" dirty="0">
              <a:solidFill>
                <a:schemeClr val="tx1">
                  <a:lumMod val="85000"/>
                  <a:lumOff val="15000"/>
                </a:schemeClr>
              </a:solidFill>
              <a:latin typeface="Futura Std Bold"/>
              <a:cs typeface="Futura Std Book"/>
            </a:endParaRPr>
          </a:p>
          <a:p>
            <a:pPr marL="0" indent="0">
              <a:buNone/>
            </a:pPr>
            <a:endParaRPr lang="en-US" sz="24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B3D89627-2751-85CD-B727-71F0664F2D9E}"/>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56562094-E605-1D6D-5B12-A9840CE063E0}"/>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4A5C9ACD-6B02-53C0-4A0D-148CA30EF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26411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42AA-193A-64BC-C2CC-A4DBCA8835E7}"/>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89D5B2F7-ACD0-947D-126B-6BE1210449DC}"/>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5144E77F-BBAA-5DA9-EFCF-2CB67887008A}"/>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6B9373C8-91AE-08D9-F9F5-D7E939DD58F7}"/>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D1354E3E-8CE8-3667-CC84-61E93782204C}"/>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FOLLOWING ON FROM SUCCESS</a:t>
            </a:r>
          </a:p>
          <a:p>
            <a:pPr marL="0" indent="0" algn="just">
              <a:lnSpc>
                <a:spcPct val="110000"/>
              </a:lnSpc>
              <a:buNone/>
            </a:pPr>
            <a:endParaRPr lang="en-GB" sz="16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r>
              <a:rPr lang="en-GB" sz="1600" dirty="0">
                <a:solidFill>
                  <a:srgbClr val="8A8A8D"/>
                </a:solidFill>
                <a:latin typeface="Montserrat" pitchFamily="2" charset="0"/>
                <a:ea typeface="Calibri" panose="020F0502020204030204" pitchFamily="34" charset="0"/>
                <a:cs typeface="Arial" panose="020B0604020202020204" pitchFamily="34" charset="0"/>
              </a:rPr>
              <a:t>This opportunity follows the success of the first phase, which saw coaches from each region participate. T</a:t>
            </a:r>
            <a:r>
              <a:rPr lang="en-GB" sz="1600" dirty="0">
                <a:solidFill>
                  <a:srgbClr val="8A8A8D"/>
                </a:solidFill>
                <a:latin typeface="Montserrat" pitchFamily="2" charset="0"/>
              </a:rPr>
              <a:t>he programme included two intensive residential camps and a one-to-one online development session for each participating coach.</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The second residential camp features hands-on work with boxers from the Performance Pathway, allowing coaches to apply their learning in a high-performance environment. Central to the project is the exploration and application of the ‘Five Pillars’ coaching framework, abbreviated as BADST: Before, After, Distance, Space, and Tempo. </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Coaches on the project demonstrated their understanding by identifying these concepts during video analysis sessions and by applying them in practical sessions with athletes. This framework encompasses the technical and tactical focus of the England Boxing Performance Pathway, providing a consistent language for coaches across the Pathway</a:t>
            </a: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ACF69272-DBEA-1BB0-121B-2D0DEAF85D9F}"/>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pic>
        <p:nvPicPr>
          <p:cNvPr id="7" name="Picture 6" descr="A group of people in a boxing ring&#10;&#10;AI-generated content may be incorrect.">
            <a:extLst>
              <a:ext uri="{FF2B5EF4-FFF2-40B4-BE49-F238E27FC236}">
                <a16:creationId xmlns:a16="http://schemas.microsoft.com/office/drawing/2014/main" id="{7EA9A16E-1AD3-50B7-D8E0-D47BDC01EBA7}"/>
              </a:ext>
            </a:extLst>
          </p:cNvPr>
          <p:cNvPicPr>
            <a:picLocks noChangeAspect="1"/>
          </p:cNvPicPr>
          <p:nvPr/>
        </p:nvPicPr>
        <p:blipFill>
          <a:blip r:embed="rId3"/>
          <a:stretch>
            <a:fillRect/>
          </a:stretch>
        </p:blipFill>
        <p:spPr>
          <a:xfrm>
            <a:off x="9384574" y="1923745"/>
            <a:ext cx="2590188" cy="2590188"/>
          </a:xfrm>
          <a:prstGeom prst="rect">
            <a:avLst/>
          </a:prstGeom>
        </p:spPr>
      </p:pic>
      <p:pic>
        <p:nvPicPr>
          <p:cNvPr id="12" name="Picture 11" descr="A person standing in a boxing ring&#10;&#10;AI-generated content may be incorrect.">
            <a:extLst>
              <a:ext uri="{FF2B5EF4-FFF2-40B4-BE49-F238E27FC236}">
                <a16:creationId xmlns:a16="http://schemas.microsoft.com/office/drawing/2014/main" id="{1AE3D6A7-D914-924A-E107-23F40CA7D7AC}"/>
              </a:ext>
            </a:extLst>
          </p:cNvPr>
          <p:cNvPicPr>
            <a:picLocks noChangeAspect="1"/>
          </p:cNvPicPr>
          <p:nvPr/>
        </p:nvPicPr>
        <p:blipFill>
          <a:blip r:embed="rId4"/>
          <a:stretch>
            <a:fillRect/>
          </a:stretch>
        </p:blipFill>
        <p:spPr>
          <a:xfrm>
            <a:off x="9711085" y="3936281"/>
            <a:ext cx="2262352" cy="2262352"/>
          </a:xfrm>
          <a:prstGeom prst="rect">
            <a:avLst/>
          </a:prstGeom>
        </p:spPr>
      </p:pic>
      <p:sp>
        <p:nvSpPr>
          <p:cNvPr id="3" name="TextBox 2">
            <a:extLst>
              <a:ext uri="{FF2B5EF4-FFF2-40B4-BE49-F238E27FC236}">
                <a16:creationId xmlns:a16="http://schemas.microsoft.com/office/drawing/2014/main" id="{01BD73EA-CA21-D183-6EB6-22DBF9B87DE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D55FDB1-1D76-5BDC-86AC-B503917B1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54219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ED8A-FD8C-617D-0614-5479C9DB00DF}"/>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B0695B66-0715-5BAE-5AE9-24C7E11FB03F}"/>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4987A120-FFDC-BA19-2059-1E214528AC2D}"/>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01048060-DAA0-CF2D-42C3-D47F52C49682}"/>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9D47ED73-5323-92C5-8CD5-A5B17EBF2F45}"/>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solidFill>
                  <a:srgbClr val="262626"/>
                </a:solidFill>
                <a:latin typeface="Futura Std Bold"/>
                <a:ea typeface="Calibri" panose="020F0502020204030204" pitchFamily="34" charset="0"/>
                <a:cs typeface="Arial" panose="020B0604020202020204" pitchFamily="34" charset="0"/>
              </a:rPr>
              <a:t>TESTIMONIES</a:t>
            </a: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fontAlgn="base">
              <a:buNone/>
            </a:pPr>
            <a:r>
              <a:rPr lang="en-GB" sz="1600" dirty="0">
                <a:solidFill>
                  <a:srgbClr val="DD0734"/>
                </a:solidFill>
                <a:latin typeface="Montserrat" pitchFamily="2" charset="0"/>
                <a:ea typeface="Calibri" panose="020F0502020204030204" pitchFamily="34" charset="0"/>
                <a:cs typeface="Arial" panose="020B0604020202020204" pitchFamily="34" charset="0"/>
              </a:rPr>
              <a:t>Ermal Dida, Bedford ABC: </a:t>
            </a:r>
            <a:br>
              <a:rPr lang="en-GB" sz="1400" dirty="0">
                <a:solidFill>
                  <a:srgbClr val="DD0734"/>
                </a:solidFill>
                <a:latin typeface="Montserrat" pitchFamily="2" charset="0"/>
                <a:ea typeface="Calibri" panose="020F0502020204030204" pitchFamily="34" charset="0"/>
                <a:cs typeface="Arial" panose="020B0604020202020204" pitchFamily="34" charset="0"/>
              </a:rPr>
            </a:br>
            <a:r>
              <a:rPr lang="en-GB" sz="1400" dirty="0">
                <a:solidFill>
                  <a:srgbClr val="8A8A8D"/>
                </a:solidFill>
                <a:latin typeface="Montserrat" pitchFamily="2" charset="0"/>
              </a:rPr>
              <a:t>“The Five Pillars coaching project has been really beneficial for me. BADST is something we’ve spoken about a lot, and I’ve spent a lot of time implementing it in the gym. It gives our sessions more structure and provides simple, effective steps to help boxers improve. It’s not just useful for me as a coach, but also for the boxers – it’s a boost to help them believe in what they can achieve and how to get there.”</a:t>
            </a:r>
          </a:p>
          <a:p>
            <a:pPr marL="0" indent="0" fontAlgn="base">
              <a:buNone/>
            </a:pPr>
            <a:endParaRPr lang="en-GB" sz="1400" dirty="0">
              <a:solidFill>
                <a:srgbClr val="8A8A8D"/>
              </a:solidFill>
              <a:latin typeface="Montserrat" pitchFamily="2" charset="0"/>
            </a:endParaRPr>
          </a:p>
          <a:p>
            <a:pPr marL="0" indent="0" fontAlgn="base">
              <a:buNone/>
            </a:pPr>
            <a:r>
              <a:rPr lang="en-GB" sz="1600" dirty="0">
                <a:solidFill>
                  <a:srgbClr val="DD0734"/>
                </a:solidFill>
                <a:latin typeface="Montserrat" pitchFamily="2" charset="0"/>
              </a:rPr>
              <a:t>Michelle Nelson, Bellator BA:</a:t>
            </a:r>
          </a:p>
          <a:p>
            <a:pPr marL="0" indent="0" fontAlgn="base">
              <a:buNone/>
            </a:pPr>
            <a:r>
              <a:rPr lang="en-GB" sz="1400" dirty="0">
                <a:solidFill>
                  <a:srgbClr val="8A8A8D"/>
                </a:solidFill>
                <a:latin typeface="Montserrat" pitchFamily="2" charset="0"/>
              </a:rPr>
              <a:t>“The Five Pillars coaching project has been amazing. We took a deep dive into each element of BADST and got to see it in action with the Pathway boxers. The main thing I’ve taken from it is the confidence to implement the framework at my own club. I now feel like I truly understand it, and that’s helped me pass it on to my boxers effectively. Seeing it used in the residential camps really brought it to life. It’s already become a key part of how we run our training sessions.”</a:t>
            </a: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64EEC7A5-C5D6-86D3-373E-345418F07BD9}"/>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610824AB-9BF9-718C-D304-65069A37CA21}"/>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C00FD25-2DA7-1407-80EF-676034BF7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pic>
        <p:nvPicPr>
          <p:cNvPr id="14" name="Picture 13" descr="A group of people posing for a photo&#10;&#10;AI-generated content may be incorrect.">
            <a:extLst>
              <a:ext uri="{FF2B5EF4-FFF2-40B4-BE49-F238E27FC236}">
                <a16:creationId xmlns:a16="http://schemas.microsoft.com/office/drawing/2014/main" id="{66D5EAEB-C0B9-32FB-CE39-EBBDEA723829}"/>
              </a:ext>
            </a:extLst>
          </p:cNvPr>
          <p:cNvPicPr>
            <a:picLocks noChangeAspect="1"/>
          </p:cNvPicPr>
          <p:nvPr/>
        </p:nvPicPr>
        <p:blipFill rotWithShape="1">
          <a:blip r:embed="rId4"/>
          <a:srcRect l="12452" r="7548"/>
          <a:stretch>
            <a:fillRect/>
          </a:stretch>
        </p:blipFill>
        <p:spPr>
          <a:xfrm>
            <a:off x="10007667" y="1842407"/>
            <a:ext cx="1993040" cy="249130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ED0658C2-C1F6-C592-E322-584FD04B28F4}"/>
              </a:ext>
            </a:extLst>
          </p:cNvPr>
          <p:cNvPicPr>
            <a:picLocks noChangeAspect="1"/>
          </p:cNvPicPr>
          <p:nvPr/>
        </p:nvPicPr>
        <p:blipFill rotWithShape="1">
          <a:blip r:embed="rId5"/>
          <a:srcRect l="13133" t="6945" r="16902" b="5966"/>
          <a:stretch>
            <a:fillRect/>
          </a:stretch>
        </p:blipFill>
        <p:spPr>
          <a:xfrm>
            <a:off x="9574586" y="3943884"/>
            <a:ext cx="1899659" cy="2364662"/>
          </a:xfrm>
          <a:prstGeom prst="rect">
            <a:avLst/>
          </a:prstGeom>
        </p:spPr>
      </p:pic>
    </p:spTree>
    <p:extLst>
      <p:ext uri="{BB962C8B-B14F-4D97-AF65-F5344CB8AC3E}">
        <p14:creationId xmlns:p14="http://schemas.microsoft.com/office/powerpoint/2010/main" val="401354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5" name="TextBox 4"/>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8" name="Picture 7" descr="EB-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
        <p:nvSpPr>
          <p:cNvPr id="10" name="Content Placeholder 2"/>
          <p:cNvSpPr>
            <a:spLocks noGrp="1"/>
          </p:cNvSpPr>
          <p:nvPr>
            <p:ph idx="1"/>
          </p:nvPr>
        </p:nvSpPr>
        <p:spPr>
          <a:xfrm>
            <a:off x="196851" y="1694291"/>
            <a:ext cx="5716770" cy="4546090"/>
          </a:xfrm>
        </p:spPr>
        <p:txBody>
          <a:bodyPr numCol="1">
            <a:normAutofit fontScale="85000" lnSpcReduction="20000"/>
          </a:bodyPr>
          <a:lstStyle/>
          <a:p>
            <a:pPr marL="0" lvl="0" indent="0">
              <a:lnSpc>
                <a:spcPct val="115000"/>
              </a:lnSpc>
              <a:spcAft>
                <a:spcPts val="305"/>
              </a:spcAft>
              <a:buNone/>
            </a:pPr>
            <a:r>
              <a:rPr lang="en-GB" sz="2100" b="1" dirty="0">
                <a:latin typeface="Futura Std Bold"/>
                <a:cs typeface="Futura Std Book"/>
              </a:rPr>
              <a:t>BEHAVIOURAL: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Conveys an image that is consistent with England Boxing’s values. Demonstrates professional qualities and manner that engender leadership and respect</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Believes in and is committed to the vision and strategy of England Boxing.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Demonstrates integrity with a fair, equitable and ethical approach.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Protects confidential information, adheres to England Boxing policies and demonstrates loyalty to the organisation and the team </a:t>
            </a:r>
          </a:p>
          <a:p>
            <a:pPr marL="342900" lvl="0" indent="-342900">
              <a:lnSpc>
                <a:spcPct val="115000"/>
              </a:lnSpc>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Ability to work well under pressure, prioritise work and meet deadlines. Can demonstrate flexibility, adaptability and is forward thinking.</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Proven leadership and decision-making skills </a:t>
            </a:r>
          </a:p>
          <a:p>
            <a:pPr marL="342900" lvl="0" indent="-342900">
              <a:lnSpc>
                <a:spcPct val="115000"/>
              </a:lnSpc>
              <a:spcAft>
                <a:spcPts val="1000"/>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Appreciation of and commitment to mandatory aspects of child protection, health, safety and welfare in all matters </a:t>
            </a:r>
            <a:endParaRPr lang="en-US" sz="1600" b="1" dirty="0">
              <a:solidFill>
                <a:srgbClr val="8A8A8D"/>
              </a:solidFill>
              <a:latin typeface="Montserrat" panose="00000500000000000000" pitchFamily="2" charset="0"/>
              <a:cs typeface="Futura Std Book"/>
            </a:endParaRPr>
          </a:p>
          <a:p>
            <a:pPr marL="0" indent="0">
              <a:buNone/>
            </a:pPr>
            <a:endParaRPr lang="en-US" sz="16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53E55092-215A-B66E-24C1-B13621677B28}"/>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PERSON SPECIFICATION</a:t>
            </a:r>
          </a:p>
        </p:txBody>
      </p:sp>
      <p:sp>
        <p:nvSpPr>
          <p:cNvPr id="12" name="TextBox 11">
            <a:extLst>
              <a:ext uri="{FF2B5EF4-FFF2-40B4-BE49-F238E27FC236}">
                <a16:creationId xmlns:a16="http://schemas.microsoft.com/office/drawing/2014/main" id="{64506C2E-EBA6-D45B-4A4B-E760421D36CE}"/>
              </a:ext>
            </a:extLst>
          </p:cNvPr>
          <p:cNvSpPr txBox="1"/>
          <p:nvPr/>
        </p:nvSpPr>
        <p:spPr>
          <a:xfrm>
            <a:off x="6162208" y="1694291"/>
            <a:ext cx="5900397" cy="4417491"/>
          </a:xfrm>
          <a:prstGeom prst="rect">
            <a:avLst/>
          </a:prstGeom>
          <a:noFill/>
        </p:spPr>
        <p:txBody>
          <a:bodyPr wrap="square">
            <a:spAutoFit/>
          </a:bodyPr>
          <a:lstStyle/>
          <a:p>
            <a:pPr>
              <a:lnSpc>
                <a:spcPct val="115000"/>
              </a:lnSpc>
              <a:spcAft>
                <a:spcPts val="290"/>
              </a:spcAft>
            </a:pPr>
            <a:r>
              <a:rPr lang="en-GB" b="1" dirty="0">
                <a:latin typeface="Futura Std Bold"/>
                <a:cs typeface="Futura Std Book"/>
              </a:rPr>
              <a:t>COACHING:	</a:t>
            </a:r>
            <a:endParaRPr lang="en-GB" dirty="0">
              <a:effectLst/>
              <a:latin typeface="Futura Std Bold"/>
              <a:ea typeface="Calibri" panose="020F0502020204030204" pitchFamily="34" charset="0"/>
              <a:cs typeface="Arial" panose="020B0604020202020204" pitchFamily="34" charset="0"/>
            </a:endParaRP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A broad and deep understanding of Boxing, can demonstrate an understanding of the needs of high-level boxers/coaches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Proven track record in developing domestic or international successful boxers at either school, junior, youth and senior – men or women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vary their coaching approach to nurture and consistently develop the very best performances from both male and female boxers across the age ranges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Has clear understanding and experience of long-term athlete development.</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Committed to continuous personal improvement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Excellent planning skills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set clear, meaningful and measurable targets </a:t>
            </a:r>
          </a:p>
          <a:p>
            <a:pPr marL="342900" lvl="0" indent="-342900">
              <a:lnSpc>
                <a:spcPct val="115000"/>
              </a:lnSpc>
              <a:spcAft>
                <a:spcPts val="100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Encourages creativity and contribution from others </a:t>
            </a:r>
          </a:p>
        </p:txBody>
      </p:sp>
      <p:cxnSp>
        <p:nvCxnSpPr>
          <p:cNvPr id="14" name="Straight Connector 13">
            <a:extLst>
              <a:ext uri="{FF2B5EF4-FFF2-40B4-BE49-F238E27FC236}">
                <a16:creationId xmlns:a16="http://schemas.microsoft.com/office/drawing/2014/main" id="{D5E9BA1A-30DC-FE79-5E8F-F057A3208614}"/>
              </a:ext>
            </a:extLst>
          </p:cNvPr>
          <p:cNvCxnSpPr>
            <a:cxnSpLocks/>
          </p:cNvCxnSpPr>
          <p:nvPr/>
        </p:nvCxnSpPr>
        <p:spPr>
          <a:xfrm>
            <a:off x="6003562" y="1809750"/>
            <a:ext cx="0" cy="4315630"/>
          </a:xfrm>
          <a:prstGeom prst="line">
            <a:avLst/>
          </a:prstGeom>
          <a:ln>
            <a:solidFill>
              <a:srgbClr val="DD0029"/>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AA21E05-9D1F-88DA-27B0-7A8A4670666B}"/>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Tree>
    <p:extLst>
      <p:ext uri="{BB962C8B-B14F-4D97-AF65-F5344CB8AC3E}">
        <p14:creationId xmlns:p14="http://schemas.microsoft.com/office/powerpoint/2010/main" val="39418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196850" y="1730980"/>
            <a:ext cx="12192000" cy="5346850"/>
          </a:xfrm>
        </p:spPr>
        <p:txBody>
          <a:bodyPr>
            <a:normAutofit/>
          </a:bodyPr>
          <a:lstStyle/>
          <a:p>
            <a:pPr marL="0" indent="0">
              <a:buNone/>
            </a:pPr>
            <a:r>
              <a:rPr lang="en-GB" sz="1800" dirty="0">
                <a:solidFill>
                  <a:srgbClr val="8A8A8D"/>
                </a:solidFill>
                <a:latin typeface="Montserrat" panose="00000500000000000000" pitchFamily="2" charset="0"/>
                <a:cs typeface="Arial" panose="020B0604020202020204" pitchFamily="34" charset="0"/>
              </a:rPr>
              <a:t>Open to coaches nationwide</a:t>
            </a:r>
          </a:p>
          <a:p>
            <a:pPr marL="0" indent="0">
              <a:buNone/>
            </a:pPr>
            <a:r>
              <a:rPr lang="en-GB" sz="1800" dirty="0">
                <a:solidFill>
                  <a:srgbClr val="8A8A8D"/>
                </a:solidFill>
                <a:latin typeface="Montserrat" panose="00000500000000000000" pitchFamily="2" charset="0"/>
                <a:cs typeface="Arial" panose="020B0604020202020204" pitchFamily="34" charset="0"/>
              </a:rPr>
              <a:t>Qualifications: England Boxing Level 2 or above</a:t>
            </a:r>
          </a:p>
          <a:p>
            <a:pPr marL="0" indent="0">
              <a:buNone/>
            </a:pPr>
            <a:endParaRPr lang="en-US" sz="1800" b="1" dirty="0">
              <a:latin typeface="Futura Std Bold"/>
              <a:cs typeface="Futura Std Book"/>
            </a:endParaRPr>
          </a:p>
          <a:p>
            <a:pPr marL="0" indent="0">
              <a:buNone/>
            </a:pPr>
            <a:r>
              <a:rPr lang="en-US" sz="1800" b="1" dirty="0">
                <a:latin typeface="Futura Std Bold"/>
                <a:cs typeface="Futura Std Book"/>
              </a:rPr>
              <a:t>APPLICATION PROCESS</a:t>
            </a:r>
          </a:p>
          <a:p>
            <a:pPr marL="0" indent="0">
              <a:buNone/>
            </a:pPr>
            <a:br>
              <a:rPr lang="en-GB" sz="2000" dirty="0">
                <a:solidFill>
                  <a:schemeClr val="tx1">
                    <a:lumMod val="85000"/>
                    <a:lumOff val="15000"/>
                  </a:schemeClr>
                </a:solidFill>
                <a:latin typeface="Montserrat" panose="00000500000000000000" pitchFamily="50" charset="0"/>
                <a:cs typeface="Futura Std Bold"/>
              </a:rPr>
            </a:br>
            <a:r>
              <a:rPr lang="en-GB" sz="1600" dirty="0">
                <a:solidFill>
                  <a:srgbClr val="8A8A8D"/>
                </a:solidFill>
                <a:latin typeface="Montserrat" panose="00000500000000000000" pitchFamily="50" charset="0"/>
                <a:cs typeface="Futura Std Bold"/>
              </a:rPr>
              <a:t>16 total places</a:t>
            </a:r>
          </a:p>
          <a:p>
            <a:pPr marL="0" indent="0">
              <a:buNone/>
            </a:pPr>
            <a:endParaRPr lang="en-GB" sz="2000" dirty="0">
              <a:solidFill>
                <a:schemeClr val="tx1">
                  <a:lumMod val="85000"/>
                  <a:lumOff val="15000"/>
                </a:schemeClr>
              </a:solidFill>
              <a:latin typeface="Montserrat" panose="00000500000000000000" pitchFamily="50" charset="0"/>
              <a:cs typeface="Futura Std Bold"/>
            </a:endParaRPr>
          </a:p>
          <a:p>
            <a:pPr marL="0" indent="0">
              <a:buNone/>
            </a:pPr>
            <a:r>
              <a:rPr lang="en-GB" sz="1600" dirty="0">
                <a:solidFill>
                  <a:srgbClr val="8A8A8D"/>
                </a:solidFill>
                <a:latin typeface="Montserrat" panose="00000500000000000000" pitchFamily="2" charset="0"/>
                <a:cs typeface="Futura Std Bold"/>
              </a:rPr>
              <a:t>To apply: Please send a (one page) covering letter to </a:t>
            </a:r>
            <a:r>
              <a:rPr lang="en-GB" sz="1600" u="sng" dirty="0">
                <a:solidFill>
                  <a:srgbClr val="DD0029"/>
                </a:solidFill>
                <a:latin typeface="Montserrat" panose="00000500000000000000" pitchFamily="2" charset="0"/>
                <a:cs typeface="Times New Roman" panose="02020603050405020304" pitchFamily="18" charset="0"/>
              </a:rPr>
              <a:t>carl.ellis@</a:t>
            </a:r>
            <a:r>
              <a:rPr lang="en-GB" sz="1600" u="sng" dirty="0">
                <a:solidFill>
                  <a:srgbClr val="DD0029"/>
                </a:solidFill>
                <a:effectLst/>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englandboxing.org</a:t>
            </a:r>
            <a:r>
              <a:rPr lang="en-GB" sz="1600" u="sng" dirty="0">
                <a:solidFill>
                  <a:srgbClr val="DD0029"/>
                </a:solidFill>
                <a:latin typeface="Montserrat" panose="00000500000000000000" pitchFamily="2" charset="0"/>
                <a:ea typeface="Times New Roman" panose="02020603050405020304" pitchFamily="18" charset="0"/>
                <a:cs typeface="Times New Roman" panose="02020603050405020304" pitchFamily="18" charset="0"/>
              </a:rPr>
              <a:t>.</a:t>
            </a:r>
            <a:endParaRPr lang="en-GB" sz="1600" i="1" u="sng" dirty="0">
              <a:solidFill>
                <a:srgbClr val="DD0029"/>
              </a:solidFill>
              <a:latin typeface="Montserrat" panose="00000500000000000000" pitchFamily="2" charset="0"/>
              <a:cs typeface="Futura Std Bold"/>
            </a:endParaRPr>
          </a:p>
        </p:txBody>
      </p:sp>
      <p:sp>
        <p:nvSpPr>
          <p:cNvPr id="3" name="TextBox 2">
            <a:extLst>
              <a:ext uri="{FF2B5EF4-FFF2-40B4-BE49-F238E27FC236}">
                <a16:creationId xmlns:a16="http://schemas.microsoft.com/office/drawing/2014/main" id="{F0BD1166-03DB-6407-DEAA-1CDC839A8376}"/>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COACH SPECIFICATION</a:t>
            </a:r>
          </a:p>
        </p:txBody>
      </p:sp>
      <p:sp>
        <p:nvSpPr>
          <p:cNvPr id="6" name="TextBox 5">
            <a:extLst>
              <a:ext uri="{FF2B5EF4-FFF2-40B4-BE49-F238E27FC236}">
                <a16:creationId xmlns:a16="http://schemas.microsoft.com/office/drawing/2014/main" id="{3B20CAE1-15DB-4851-F15D-6181DCFD1D9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EF10ECE5-FC4E-D3AF-6051-47F2DAD7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765224684"/>
      </p:ext>
    </p:extLst>
  </p:cSld>
  <p:clrMapOvr>
    <a:masterClrMapping/>
  </p:clrMapOvr>
</p:sld>
</file>

<file path=ppt/theme/theme1.xml><?xml version="1.0" encoding="utf-8"?>
<a:theme xmlns:a="http://schemas.openxmlformats.org/drawingml/2006/main" name="Office Theme">
  <a:themeElements>
    <a:clrScheme name="Custom 8">
      <a:dk1>
        <a:srgbClr val="262626"/>
      </a:dk1>
      <a:lt1>
        <a:sysClr val="window" lastClr="FFFFFF"/>
      </a:lt1>
      <a:dk2>
        <a:srgbClr val="DD0029"/>
      </a:dk2>
      <a:lt2>
        <a:srgbClr val="262626"/>
      </a:lt2>
      <a:accent1>
        <a:srgbClr val="DD0029"/>
      </a:accent1>
      <a:accent2>
        <a:srgbClr val="DD0029"/>
      </a:accent2>
      <a:accent3>
        <a:srgbClr val="DD0029"/>
      </a:accent3>
      <a:accent4>
        <a:srgbClr val="DD0029"/>
      </a:accent4>
      <a:accent5>
        <a:srgbClr val="DD0029"/>
      </a:accent5>
      <a:accent6>
        <a:srgbClr val="DD0029"/>
      </a:accent6>
      <a:hlink>
        <a:srgbClr val="DD0029"/>
      </a:hlink>
      <a:folHlink>
        <a:srgbClr val="DD0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e87d0b-10ee-4917-82c9-5adc02f8b808">
      <Terms xmlns="http://schemas.microsoft.com/office/infopath/2007/PartnerControls"/>
    </lcf76f155ced4ddcb4097134ff3c332f>
    <TaxCatchAll xmlns="967f212c-3f83-46a9-8a35-d93245a3c4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745E1365553409DFD32B983ED4846" ma:contentTypeVersion="18" ma:contentTypeDescription="Create a new document." ma:contentTypeScope="" ma:versionID="cc9e49086bc1b9dbee2f79ae53ff9c9c">
  <xsd:schema xmlns:xsd="http://www.w3.org/2001/XMLSchema" xmlns:xs="http://www.w3.org/2001/XMLSchema" xmlns:p="http://schemas.microsoft.com/office/2006/metadata/properties" xmlns:ns2="13e87d0b-10ee-4917-82c9-5adc02f8b808" xmlns:ns3="967f212c-3f83-46a9-8a35-d93245a3c464" targetNamespace="http://schemas.microsoft.com/office/2006/metadata/properties" ma:root="true" ma:fieldsID="f251b33dec2d54ae0ef7081852c1e0ad" ns2:_="" ns3:_="">
    <xsd:import namespace="13e87d0b-10ee-4917-82c9-5adc02f8b808"/>
    <xsd:import namespace="967f212c-3f83-46a9-8a35-d93245a3c4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87d0b-10ee-4917-82c9-5adc02f8b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ba7f599-5c49-44a4-85e9-ca328178be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7f212c-3f83-46a9-8a35-d93245a3c46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7bf8d01-a5c2-4a06-98f2-9398b431c32a}" ma:internalName="TaxCatchAll" ma:showField="CatchAllData" ma:web="967f212c-3f83-46a9-8a35-d93245a3c46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5098D-CB53-4297-8CF5-EDB30C333138}">
  <ds:schemaRefs>
    <ds:schemaRef ds:uri="http://schemas.microsoft.com/office/2006/metadata/properties"/>
    <ds:schemaRef ds:uri="http://schemas.microsoft.com/office/infopath/2007/PartnerControls"/>
    <ds:schemaRef ds:uri="13e87d0b-10ee-4917-82c9-5adc02f8b808"/>
    <ds:schemaRef ds:uri="967f212c-3f83-46a9-8a35-d93245a3c464"/>
  </ds:schemaRefs>
</ds:datastoreItem>
</file>

<file path=customXml/itemProps2.xml><?xml version="1.0" encoding="utf-8"?>
<ds:datastoreItem xmlns:ds="http://schemas.openxmlformats.org/officeDocument/2006/customXml" ds:itemID="{3E31297A-B45F-4813-8F9A-E0E50530E5A9}">
  <ds:schemaRefs>
    <ds:schemaRef ds:uri="http://schemas.microsoft.com/sharepoint/v3/contenttype/forms"/>
  </ds:schemaRefs>
</ds:datastoreItem>
</file>

<file path=customXml/itemProps3.xml><?xml version="1.0" encoding="utf-8"?>
<ds:datastoreItem xmlns:ds="http://schemas.openxmlformats.org/officeDocument/2006/customXml" ds:itemID="{D946DEE4-A5D5-4980-991F-7F8B2E0F1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87d0b-10ee-4917-82c9-5adc02f8b808"/>
    <ds:schemaRef ds:uri="967f212c-3f83-46a9-8a35-d93245a3c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9937</TotalTime>
  <Words>775</Words>
  <Application>Microsoft Office PowerPoint</Application>
  <PresentationFormat>Widescreen</PresentationFormat>
  <Paragraphs>86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Futura Std Bold</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Chris Boyd</cp:lastModifiedBy>
  <cp:revision>38</cp:revision>
  <dcterms:created xsi:type="dcterms:W3CDTF">2014-09-18T08:11:24Z</dcterms:created>
  <dcterms:modified xsi:type="dcterms:W3CDTF">2026-07-03T14:45:33Z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0x010100EFA745E1365553409DFD32B983ED4846</vt:lpwstr>
  </property>
  <property fmtid="{D5CDD505-2E9C-101B-9397-08002B2CF9AE}" pid="3" name="MediaServiceImageTags">
    <vt:lpwstr/>
  </property>
</Properties>
</file>