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6" r:id="rId4"/>
    <p:sldId id="267" r:id="rId5"/>
    <p:sldId id="265"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734"/>
    <a:srgbClr val="8A8A8D"/>
    <a:srgbClr val="262626"/>
    <a:srgbClr val="DD0029"/>
    <a:srgbClr val="C209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850"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8F34B-6A39-4A1E-80FA-3047A6AC32C5}" type="datetimeFigureOut">
              <a:rPr lang="en-GB" smtClean="0"/>
              <a:t>24/09/2025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9E30D-4E64-4A0F-9C3A-395112D2C876}" type="slidenum">
              <a:rPr lang="en-GB" smtClean="0"/>
              <a:t>‹#›</a:t>
            </a:fld>
            <a:endParaRPr lang="en-GB"/>
          </a:p>
        </p:txBody>
      </p:sp>
    </p:spTree>
    <p:extLst>
      <p:ext uri="{BB962C8B-B14F-4D97-AF65-F5344CB8AC3E}">
        <p14:creationId xmlns:p14="http://schemas.microsoft.com/office/powerpoint/2010/main" val="583326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217" indent="0" algn="ctr">
              <a:buNone/>
              <a:defRPr>
                <a:solidFill>
                  <a:schemeClr val="tx1">
                    <a:tint val="75000"/>
                  </a:schemeClr>
                </a:solidFill>
              </a:defRPr>
            </a:lvl2pPr>
            <a:lvl3pPr marL="914433" indent="0" algn="ctr">
              <a:buNone/>
              <a:defRPr>
                <a:solidFill>
                  <a:schemeClr val="tx1">
                    <a:tint val="75000"/>
                  </a:schemeClr>
                </a:solidFill>
              </a:defRPr>
            </a:lvl3pPr>
            <a:lvl4pPr marL="1371652" indent="0" algn="ctr">
              <a:buNone/>
              <a:defRPr>
                <a:solidFill>
                  <a:schemeClr val="tx1">
                    <a:tint val="75000"/>
                  </a:schemeClr>
                </a:solidFill>
              </a:defRPr>
            </a:lvl4pPr>
            <a:lvl5pPr marL="1828869" indent="0" algn="ctr">
              <a:buNone/>
              <a:defRPr>
                <a:solidFill>
                  <a:schemeClr val="tx1">
                    <a:tint val="75000"/>
                  </a:schemeClr>
                </a:solidFill>
              </a:defRPr>
            </a:lvl5pPr>
            <a:lvl6pPr marL="2286086" indent="0" algn="ctr">
              <a:buNone/>
              <a:defRPr>
                <a:solidFill>
                  <a:schemeClr val="tx1">
                    <a:tint val="75000"/>
                  </a:schemeClr>
                </a:solidFill>
              </a:defRPr>
            </a:lvl6pPr>
            <a:lvl7pPr marL="2743302" indent="0" algn="ctr">
              <a:buNone/>
              <a:defRPr>
                <a:solidFill>
                  <a:schemeClr val="tx1">
                    <a:tint val="75000"/>
                  </a:schemeClr>
                </a:solidFill>
              </a:defRPr>
            </a:lvl7pPr>
            <a:lvl8pPr marL="3200521" indent="0" algn="ctr">
              <a:buNone/>
              <a:defRPr>
                <a:solidFill>
                  <a:schemeClr val="tx1">
                    <a:tint val="75000"/>
                  </a:schemeClr>
                </a:solidFill>
              </a:defRPr>
            </a:lvl8pPr>
            <a:lvl9pPr marL="365773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AC86A5-CF07-7041-BECA-F32CA434049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423427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AC86A5-CF07-7041-BECA-F32CA434049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25560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AC86A5-CF07-7041-BECA-F32CA434049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67365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AC86A5-CF07-7041-BECA-F32CA434049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02351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7" indent="0">
              <a:buNone/>
              <a:defRPr sz="1801">
                <a:solidFill>
                  <a:schemeClr val="tx1">
                    <a:tint val="75000"/>
                  </a:schemeClr>
                </a:solidFill>
              </a:defRPr>
            </a:lvl2pPr>
            <a:lvl3pPr marL="914433" indent="0">
              <a:buNone/>
              <a:defRPr sz="1600">
                <a:solidFill>
                  <a:schemeClr val="tx1">
                    <a:tint val="75000"/>
                  </a:schemeClr>
                </a:solidFill>
              </a:defRPr>
            </a:lvl3pPr>
            <a:lvl4pPr marL="1371652" indent="0">
              <a:buNone/>
              <a:defRPr sz="1401">
                <a:solidFill>
                  <a:schemeClr val="tx1">
                    <a:tint val="75000"/>
                  </a:schemeClr>
                </a:solidFill>
              </a:defRPr>
            </a:lvl4pPr>
            <a:lvl5pPr marL="1828869" indent="0">
              <a:buNone/>
              <a:defRPr sz="1401">
                <a:solidFill>
                  <a:schemeClr val="tx1">
                    <a:tint val="75000"/>
                  </a:schemeClr>
                </a:solidFill>
              </a:defRPr>
            </a:lvl5pPr>
            <a:lvl6pPr marL="2286086" indent="0">
              <a:buNone/>
              <a:defRPr sz="1401">
                <a:solidFill>
                  <a:schemeClr val="tx1">
                    <a:tint val="75000"/>
                  </a:schemeClr>
                </a:solidFill>
              </a:defRPr>
            </a:lvl6pPr>
            <a:lvl7pPr marL="2743302" indent="0">
              <a:buNone/>
              <a:defRPr sz="1401">
                <a:solidFill>
                  <a:schemeClr val="tx1">
                    <a:tint val="75000"/>
                  </a:schemeClr>
                </a:solidFill>
              </a:defRPr>
            </a:lvl7pPr>
            <a:lvl8pPr marL="3200521" indent="0">
              <a:buNone/>
              <a:defRPr sz="1401">
                <a:solidFill>
                  <a:schemeClr val="tx1">
                    <a:tint val="75000"/>
                  </a:schemeClr>
                </a:solidFill>
              </a:defRPr>
            </a:lvl8pPr>
            <a:lvl9pPr marL="3657738"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AC86A5-CF07-7041-BECA-F32CA434049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84064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AC86A5-CF07-7041-BECA-F32CA4340499}"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61086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6" y="1535113"/>
            <a:ext cx="5386917" cy="639762"/>
          </a:xfrm>
        </p:spPr>
        <p:txBody>
          <a:bodyPr anchor="b"/>
          <a:lstStyle>
            <a:lvl1pPr marL="0" indent="0">
              <a:buNone/>
              <a:defRPr sz="2400" b="1"/>
            </a:lvl1pPr>
            <a:lvl2pPr marL="457217" indent="0">
              <a:buNone/>
              <a:defRPr sz="2000" b="1"/>
            </a:lvl2pPr>
            <a:lvl3pPr marL="914433" indent="0">
              <a:buNone/>
              <a:defRPr sz="1801" b="1"/>
            </a:lvl3pPr>
            <a:lvl4pPr marL="1371652" indent="0">
              <a:buNone/>
              <a:defRPr sz="1600" b="1"/>
            </a:lvl4pPr>
            <a:lvl5pPr marL="1828869" indent="0">
              <a:buNone/>
              <a:defRPr sz="1600" b="1"/>
            </a:lvl5pPr>
            <a:lvl6pPr marL="2286086" indent="0">
              <a:buNone/>
              <a:defRPr sz="1600" b="1"/>
            </a:lvl6pPr>
            <a:lvl7pPr marL="2743302" indent="0">
              <a:buNone/>
              <a:defRPr sz="1600" b="1"/>
            </a:lvl7pPr>
            <a:lvl8pPr marL="3200521" indent="0">
              <a:buNone/>
              <a:defRPr sz="1600" b="1"/>
            </a:lvl8pPr>
            <a:lvl9pPr marL="365773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6"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2400" b="1"/>
            </a:lvl1pPr>
            <a:lvl2pPr marL="457217" indent="0">
              <a:buNone/>
              <a:defRPr sz="2000" b="1"/>
            </a:lvl2pPr>
            <a:lvl3pPr marL="914433" indent="0">
              <a:buNone/>
              <a:defRPr sz="1801" b="1"/>
            </a:lvl3pPr>
            <a:lvl4pPr marL="1371652" indent="0">
              <a:buNone/>
              <a:defRPr sz="1600" b="1"/>
            </a:lvl4pPr>
            <a:lvl5pPr marL="1828869" indent="0">
              <a:buNone/>
              <a:defRPr sz="1600" b="1"/>
            </a:lvl5pPr>
            <a:lvl6pPr marL="2286086" indent="0">
              <a:buNone/>
              <a:defRPr sz="1600" b="1"/>
            </a:lvl6pPr>
            <a:lvl7pPr marL="2743302" indent="0">
              <a:buNone/>
              <a:defRPr sz="1600" b="1"/>
            </a:lvl7pPr>
            <a:lvl8pPr marL="3200521" indent="0">
              <a:buNone/>
              <a:defRPr sz="1600" b="1"/>
            </a:lvl8pPr>
            <a:lvl9pPr marL="365773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AC86A5-CF07-7041-BECA-F32CA4340499}" type="datetimeFigureOut">
              <a:rPr lang="en-US" smtClean="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94106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AC86A5-CF07-7041-BECA-F32CA4340499}"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171597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C86A5-CF07-7041-BECA-F32CA4340499}" type="datetimeFigureOut">
              <a:rPr lang="en-US" smtClean="0"/>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131398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7"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1"/>
            <a:ext cx="4011084" cy="4691063"/>
          </a:xfrm>
        </p:spPr>
        <p:txBody>
          <a:bodyPr/>
          <a:lstStyle>
            <a:lvl1pPr marL="0" indent="0">
              <a:buNone/>
              <a:defRPr sz="1401"/>
            </a:lvl1pPr>
            <a:lvl2pPr marL="457217" indent="0">
              <a:buNone/>
              <a:defRPr sz="1200"/>
            </a:lvl2pPr>
            <a:lvl3pPr marL="914433" indent="0">
              <a:buNone/>
              <a:defRPr sz="1001"/>
            </a:lvl3pPr>
            <a:lvl4pPr marL="1371652" indent="0">
              <a:buNone/>
              <a:defRPr sz="900"/>
            </a:lvl4pPr>
            <a:lvl5pPr marL="1828869" indent="0">
              <a:buNone/>
              <a:defRPr sz="900"/>
            </a:lvl5pPr>
            <a:lvl6pPr marL="2286086" indent="0">
              <a:buNone/>
              <a:defRPr sz="900"/>
            </a:lvl6pPr>
            <a:lvl7pPr marL="2743302" indent="0">
              <a:buNone/>
              <a:defRPr sz="900"/>
            </a:lvl7pPr>
            <a:lvl8pPr marL="3200521" indent="0">
              <a:buNone/>
              <a:defRPr sz="900"/>
            </a:lvl8pPr>
            <a:lvl9pPr marL="365773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AC86A5-CF07-7041-BECA-F32CA4340499}"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385895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7" indent="0">
              <a:buNone/>
              <a:defRPr sz="2800"/>
            </a:lvl2pPr>
            <a:lvl3pPr marL="914433" indent="0">
              <a:buNone/>
              <a:defRPr sz="2400"/>
            </a:lvl3pPr>
            <a:lvl4pPr marL="1371652" indent="0">
              <a:buNone/>
              <a:defRPr sz="2000"/>
            </a:lvl4pPr>
            <a:lvl5pPr marL="1828869" indent="0">
              <a:buNone/>
              <a:defRPr sz="2000"/>
            </a:lvl5pPr>
            <a:lvl6pPr marL="2286086" indent="0">
              <a:buNone/>
              <a:defRPr sz="2000"/>
            </a:lvl6pPr>
            <a:lvl7pPr marL="2743302" indent="0">
              <a:buNone/>
              <a:defRPr sz="2000"/>
            </a:lvl7pPr>
            <a:lvl8pPr marL="3200521" indent="0">
              <a:buNone/>
              <a:defRPr sz="2000"/>
            </a:lvl8pPr>
            <a:lvl9pPr marL="3657738"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1"/>
            </a:lvl1pPr>
            <a:lvl2pPr marL="457217" indent="0">
              <a:buNone/>
              <a:defRPr sz="1200"/>
            </a:lvl2pPr>
            <a:lvl3pPr marL="914433" indent="0">
              <a:buNone/>
              <a:defRPr sz="1001"/>
            </a:lvl3pPr>
            <a:lvl4pPr marL="1371652" indent="0">
              <a:buNone/>
              <a:defRPr sz="900"/>
            </a:lvl4pPr>
            <a:lvl5pPr marL="1828869" indent="0">
              <a:buNone/>
              <a:defRPr sz="900"/>
            </a:lvl5pPr>
            <a:lvl6pPr marL="2286086" indent="0">
              <a:buNone/>
              <a:defRPr sz="900"/>
            </a:lvl6pPr>
            <a:lvl7pPr marL="2743302" indent="0">
              <a:buNone/>
              <a:defRPr sz="900"/>
            </a:lvl7pPr>
            <a:lvl8pPr marL="3200521" indent="0">
              <a:buNone/>
              <a:defRPr sz="900"/>
            </a:lvl8pPr>
            <a:lvl9pPr marL="365773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AC86A5-CF07-7041-BECA-F32CA4340499}"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D97D-9DC6-F64B-A0CF-BC1ACC845E10}" type="slidenum">
              <a:rPr lang="en-US" smtClean="0"/>
              <a:t>‹#›</a:t>
            </a:fld>
            <a:endParaRPr lang="en-US"/>
          </a:p>
        </p:txBody>
      </p:sp>
    </p:spTree>
    <p:extLst>
      <p:ext uri="{BB962C8B-B14F-4D97-AF65-F5344CB8AC3E}">
        <p14:creationId xmlns:p14="http://schemas.microsoft.com/office/powerpoint/2010/main" val="112028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C86A5-CF07-7041-BECA-F32CA4340499}" type="datetimeFigureOut">
              <a:rPr lang="en-US" smtClean="0"/>
              <a:t>9/24/2025</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1D97D-9DC6-F64B-A0CF-BC1ACC845E10}" type="slidenum">
              <a:rPr lang="en-US" smtClean="0"/>
              <a:t>‹#›</a:t>
            </a:fld>
            <a:endParaRPr lang="en-US"/>
          </a:p>
        </p:txBody>
      </p:sp>
    </p:spTree>
    <p:extLst>
      <p:ext uri="{BB962C8B-B14F-4D97-AF65-F5344CB8AC3E}">
        <p14:creationId xmlns:p14="http://schemas.microsoft.com/office/powerpoint/2010/main" val="1998272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17" rtl="0" eaLnBrk="1" latinLnBrk="0" hangingPunct="1">
        <a:spcBef>
          <a:spcPct val="0"/>
        </a:spcBef>
        <a:buNone/>
        <a:defRPr sz="4400" kern="1200">
          <a:solidFill>
            <a:schemeClr val="tx1"/>
          </a:solidFill>
          <a:latin typeface="+mj-lt"/>
          <a:ea typeface="+mj-ea"/>
          <a:cs typeface="+mj-cs"/>
        </a:defRPr>
      </a:lvl1pPr>
    </p:titleStyle>
    <p:bodyStyle>
      <a:lvl1pPr marL="342914" indent="-342914" algn="l" defTabSz="457217" rtl="0" eaLnBrk="1" latinLnBrk="0" hangingPunct="1">
        <a:spcBef>
          <a:spcPct val="20000"/>
        </a:spcBef>
        <a:buFont typeface="Arial"/>
        <a:buChar char="•"/>
        <a:defRPr sz="3200" kern="1200">
          <a:solidFill>
            <a:schemeClr val="tx1"/>
          </a:solidFill>
          <a:latin typeface="+mn-lt"/>
          <a:ea typeface="+mn-ea"/>
          <a:cs typeface="+mn-cs"/>
        </a:defRPr>
      </a:lvl1pPr>
      <a:lvl2pPr marL="742978" indent="-285760" algn="l" defTabSz="457217" rtl="0" eaLnBrk="1" latinLnBrk="0" hangingPunct="1">
        <a:spcBef>
          <a:spcPct val="20000"/>
        </a:spcBef>
        <a:buFont typeface="Arial"/>
        <a:buChar char="–"/>
        <a:defRPr sz="2800" kern="1200">
          <a:solidFill>
            <a:schemeClr val="tx1"/>
          </a:solidFill>
          <a:latin typeface="+mn-lt"/>
          <a:ea typeface="+mn-ea"/>
          <a:cs typeface="+mn-cs"/>
        </a:defRPr>
      </a:lvl2pPr>
      <a:lvl3pPr marL="1143042" indent="-228609" algn="l" defTabSz="457217" rtl="0" eaLnBrk="1" latinLnBrk="0" hangingPunct="1">
        <a:spcBef>
          <a:spcPct val="20000"/>
        </a:spcBef>
        <a:buFont typeface="Arial"/>
        <a:buChar char="•"/>
        <a:defRPr sz="2400" kern="1200">
          <a:solidFill>
            <a:schemeClr val="tx1"/>
          </a:solidFill>
          <a:latin typeface="+mn-lt"/>
          <a:ea typeface="+mn-ea"/>
          <a:cs typeface="+mn-cs"/>
        </a:defRPr>
      </a:lvl3pPr>
      <a:lvl4pPr marL="1600260" indent="-228609" algn="l" defTabSz="457217" rtl="0" eaLnBrk="1" latinLnBrk="0" hangingPunct="1">
        <a:spcBef>
          <a:spcPct val="20000"/>
        </a:spcBef>
        <a:buFont typeface="Arial"/>
        <a:buChar char="–"/>
        <a:defRPr sz="2000" kern="1200">
          <a:solidFill>
            <a:schemeClr val="tx1"/>
          </a:solidFill>
          <a:latin typeface="+mn-lt"/>
          <a:ea typeface="+mn-ea"/>
          <a:cs typeface="+mn-cs"/>
        </a:defRPr>
      </a:lvl4pPr>
      <a:lvl5pPr marL="2057477" indent="-228609" algn="l" defTabSz="457217" rtl="0" eaLnBrk="1" latinLnBrk="0" hangingPunct="1">
        <a:spcBef>
          <a:spcPct val="20000"/>
        </a:spcBef>
        <a:buFont typeface="Arial"/>
        <a:buChar char="»"/>
        <a:defRPr sz="2000" kern="1200">
          <a:solidFill>
            <a:schemeClr val="tx1"/>
          </a:solidFill>
          <a:latin typeface="+mn-lt"/>
          <a:ea typeface="+mn-ea"/>
          <a:cs typeface="+mn-cs"/>
        </a:defRPr>
      </a:lvl5pPr>
      <a:lvl6pPr marL="2514696" indent="-228609" algn="l" defTabSz="457217" rtl="0" eaLnBrk="1" latinLnBrk="0" hangingPunct="1">
        <a:spcBef>
          <a:spcPct val="20000"/>
        </a:spcBef>
        <a:buFont typeface="Arial"/>
        <a:buChar char="•"/>
        <a:defRPr sz="2000" kern="1200">
          <a:solidFill>
            <a:schemeClr val="tx1"/>
          </a:solidFill>
          <a:latin typeface="+mn-lt"/>
          <a:ea typeface="+mn-ea"/>
          <a:cs typeface="+mn-cs"/>
        </a:defRPr>
      </a:lvl6pPr>
      <a:lvl7pPr marL="2971911" indent="-228609" algn="l" defTabSz="457217" rtl="0" eaLnBrk="1" latinLnBrk="0" hangingPunct="1">
        <a:spcBef>
          <a:spcPct val="20000"/>
        </a:spcBef>
        <a:buFont typeface="Arial"/>
        <a:buChar char="•"/>
        <a:defRPr sz="2000" kern="1200">
          <a:solidFill>
            <a:schemeClr val="tx1"/>
          </a:solidFill>
          <a:latin typeface="+mn-lt"/>
          <a:ea typeface="+mn-ea"/>
          <a:cs typeface="+mn-cs"/>
        </a:defRPr>
      </a:lvl7pPr>
      <a:lvl8pPr marL="3429129" indent="-228609" algn="l" defTabSz="457217" rtl="0" eaLnBrk="1" latinLnBrk="0" hangingPunct="1">
        <a:spcBef>
          <a:spcPct val="20000"/>
        </a:spcBef>
        <a:buFont typeface="Arial"/>
        <a:buChar char="•"/>
        <a:defRPr sz="2000" kern="1200">
          <a:solidFill>
            <a:schemeClr val="tx1"/>
          </a:solidFill>
          <a:latin typeface="+mn-lt"/>
          <a:ea typeface="+mn-ea"/>
          <a:cs typeface="+mn-cs"/>
        </a:defRPr>
      </a:lvl8pPr>
      <a:lvl9pPr marL="3886346" indent="-228609" algn="l" defTabSz="45721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7" rtl="0" eaLnBrk="1" latinLnBrk="0" hangingPunct="1">
        <a:defRPr sz="1801" kern="1200">
          <a:solidFill>
            <a:schemeClr val="tx1"/>
          </a:solidFill>
          <a:latin typeface="+mn-lt"/>
          <a:ea typeface="+mn-ea"/>
          <a:cs typeface="+mn-cs"/>
        </a:defRPr>
      </a:lvl1pPr>
      <a:lvl2pPr marL="457217" algn="l" defTabSz="457217" rtl="0" eaLnBrk="1" latinLnBrk="0" hangingPunct="1">
        <a:defRPr sz="1801" kern="1200">
          <a:solidFill>
            <a:schemeClr val="tx1"/>
          </a:solidFill>
          <a:latin typeface="+mn-lt"/>
          <a:ea typeface="+mn-ea"/>
          <a:cs typeface="+mn-cs"/>
        </a:defRPr>
      </a:lvl2pPr>
      <a:lvl3pPr marL="914433" algn="l" defTabSz="457217" rtl="0" eaLnBrk="1" latinLnBrk="0" hangingPunct="1">
        <a:defRPr sz="1801" kern="1200">
          <a:solidFill>
            <a:schemeClr val="tx1"/>
          </a:solidFill>
          <a:latin typeface="+mn-lt"/>
          <a:ea typeface="+mn-ea"/>
          <a:cs typeface="+mn-cs"/>
        </a:defRPr>
      </a:lvl3pPr>
      <a:lvl4pPr marL="1371652" algn="l" defTabSz="457217" rtl="0" eaLnBrk="1" latinLnBrk="0" hangingPunct="1">
        <a:defRPr sz="1801" kern="1200">
          <a:solidFill>
            <a:schemeClr val="tx1"/>
          </a:solidFill>
          <a:latin typeface="+mn-lt"/>
          <a:ea typeface="+mn-ea"/>
          <a:cs typeface="+mn-cs"/>
        </a:defRPr>
      </a:lvl4pPr>
      <a:lvl5pPr marL="1828869" algn="l" defTabSz="457217" rtl="0" eaLnBrk="1" latinLnBrk="0" hangingPunct="1">
        <a:defRPr sz="1801" kern="1200">
          <a:solidFill>
            <a:schemeClr val="tx1"/>
          </a:solidFill>
          <a:latin typeface="+mn-lt"/>
          <a:ea typeface="+mn-ea"/>
          <a:cs typeface="+mn-cs"/>
        </a:defRPr>
      </a:lvl5pPr>
      <a:lvl6pPr marL="2286086" algn="l" defTabSz="457217" rtl="0" eaLnBrk="1" latinLnBrk="0" hangingPunct="1">
        <a:defRPr sz="1801" kern="1200">
          <a:solidFill>
            <a:schemeClr val="tx1"/>
          </a:solidFill>
          <a:latin typeface="+mn-lt"/>
          <a:ea typeface="+mn-ea"/>
          <a:cs typeface="+mn-cs"/>
        </a:defRPr>
      </a:lvl6pPr>
      <a:lvl7pPr marL="2743302" algn="l" defTabSz="457217" rtl="0" eaLnBrk="1" latinLnBrk="0" hangingPunct="1">
        <a:defRPr sz="1801" kern="1200">
          <a:solidFill>
            <a:schemeClr val="tx1"/>
          </a:solidFill>
          <a:latin typeface="+mn-lt"/>
          <a:ea typeface="+mn-ea"/>
          <a:cs typeface="+mn-cs"/>
        </a:defRPr>
      </a:lvl7pPr>
      <a:lvl8pPr marL="3200521" algn="l" defTabSz="457217" rtl="0" eaLnBrk="1" latinLnBrk="0" hangingPunct="1">
        <a:defRPr sz="1801" kern="1200">
          <a:solidFill>
            <a:schemeClr val="tx1"/>
          </a:solidFill>
          <a:latin typeface="+mn-lt"/>
          <a:ea typeface="+mn-ea"/>
          <a:cs typeface="+mn-cs"/>
        </a:defRPr>
      </a:lvl8pPr>
      <a:lvl9pPr marL="3657738" algn="l" defTabSz="457217"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elen.timms@englandboxing.or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8" name="TextBox 7"/>
          <p:cNvSpPr txBox="1"/>
          <p:nvPr/>
        </p:nvSpPr>
        <p:spPr>
          <a:xfrm>
            <a:off x="1524000" y="5"/>
            <a:ext cx="9144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6" name="TextBox 5"/>
          <p:cNvSpPr txBox="1"/>
          <p:nvPr/>
        </p:nvSpPr>
        <p:spPr>
          <a:xfrm>
            <a:off x="0" y="4226241"/>
            <a:ext cx="11868382" cy="369460"/>
          </a:xfrm>
          <a:prstGeom prst="rect">
            <a:avLst/>
          </a:prstGeom>
          <a:solidFill>
            <a:srgbClr val="DD0029"/>
          </a:solidFill>
          <a:effectLst/>
        </p:spPr>
        <p:txBody>
          <a:bodyPr wrap="square" rtlCol="0">
            <a:spAutoFit/>
          </a:bodyPr>
          <a:lstStyle/>
          <a:p>
            <a:endParaRPr lang="en-US" sz="1801" dirty="0"/>
          </a:p>
        </p:txBody>
      </p:sp>
      <p:pic>
        <p:nvPicPr>
          <p:cNvPr id="5" name="Picture 4" descr="EB-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467" y="887276"/>
            <a:ext cx="3089289" cy="3072788"/>
          </a:xfrm>
          <a:prstGeom prst="rect">
            <a:avLst/>
          </a:prstGeom>
        </p:spPr>
      </p:pic>
      <p:sp>
        <p:nvSpPr>
          <p:cNvPr id="9" name="TextBox 8"/>
          <p:cNvSpPr txBox="1"/>
          <p:nvPr/>
        </p:nvSpPr>
        <p:spPr>
          <a:xfrm>
            <a:off x="2303029" y="4750444"/>
            <a:ext cx="7585943" cy="830997"/>
          </a:xfrm>
          <a:prstGeom prst="rect">
            <a:avLst/>
          </a:prstGeom>
          <a:noFill/>
        </p:spPr>
        <p:txBody>
          <a:bodyPr wrap="square" lIns="91440" tIns="45720" rIns="91440" bIns="45720" rtlCol="0" anchor="t">
            <a:spAutoFit/>
          </a:bodyPr>
          <a:lstStyle/>
          <a:p>
            <a:pPr algn="ctr"/>
            <a:r>
              <a:rPr lang="en-GB" sz="2400" b="1" dirty="0">
                <a:solidFill>
                  <a:schemeClr val="bg1"/>
                </a:solidFill>
                <a:latin typeface="Futura Std Bold"/>
                <a:cs typeface="Futura Std Bold"/>
              </a:rPr>
              <a:t>5 PILLARS COACHING PROJECT </a:t>
            </a:r>
            <a:endParaRPr lang="en-US" sz="2400" b="1" dirty="0">
              <a:solidFill>
                <a:schemeClr val="bg1"/>
              </a:solidFill>
              <a:latin typeface="Futura Std Bold"/>
              <a:cs typeface="Futura Std Bold"/>
            </a:endParaRPr>
          </a:p>
          <a:p>
            <a:pPr algn="ctr"/>
            <a:r>
              <a:rPr lang="en-US" sz="2400" b="1" dirty="0">
                <a:solidFill>
                  <a:schemeClr val="bg1"/>
                </a:solidFill>
                <a:latin typeface="Futura Std Bold"/>
                <a:cs typeface="Futura Std Bold"/>
              </a:rPr>
              <a:t>EXPRESSION OF INTEREST – SOUTHERN COUNTIES</a:t>
            </a:r>
          </a:p>
        </p:txBody>
      </p:sp>
    </p:spTree>
    <p:extLst>
      <p:ext uri="{BB962C8B-B14F-4D97-AF65-F5344CB8AC3E}">
        <p14:creationId xmlns:p14="http://schemas.microsoft.com/office/powerpoint/2010/main" val="229414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on.pn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p:cNvSpPr>
            <a:spLocks noGrp="1"/>
          </p:cNvSpPr>
          <p:nvPr>
            <p:ph idx="1"/>
          </p:nvPr>
        </p:nvSpPr>
        <p:spPr>
          <a:xfrm>
            <a:off x="217237" y="1338793"/>
            <a:ext cx="11827279" cy="4785109"/>
          </a:xfrm>
        </p:spPr>
        <p:txBody>
          <a:bodyPr>
            <a:normAutofit/>
          </a:bodyPr>
          <a:lstStyle/>
          <a:p>
            <a:pPr marL="0" indent="0" algn="just">
              <a:lnSpc>
                <a:spcPct val="110000"/>
              </a:lnSpc>
              <a:buNone/>
            </a:pPr>
            <a:r>
              <a:rPr lang="en-GB" sz="1800" b="1" dirty="0">
                <a:latin typeface="Futura Std Bold"/>
                <a:ea typeface="Calibri" panose="020F0502020204030204" pitchFamily="34" charset="0"/>
                <a:cs typeface="Arial" panose="020B0604020202020204" pitchFamily="34" charset="0"/>
              </a:rPr>
              <a:t>INTRODUCTION</a:t>
            </a:r>
          </a:p>
          <a:p>
            <a:pPr marL="0" indent="0" algn="just">
              <a:lnSpc>
                <a:spcPct val="110000"/>
              </a:lnSpc>
              <a:buNone/>
            </a:pPr>
            <a:endParaRPr lang="en-GB" sz="1800" dirty="0">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r>
              <a:rPr lang="en-GB" sz="1800" dirty="0">
                <a:solidFill>
                  <a:srgbClr val="8A8A8D"/>
                </a:solidFill>
                <a:latin typeface="Montserrat" panose="00000500000000000000" pitchFamily="2" charset="0"/>
                <a:ea typeface="Calibri" panose="020F0502020204030204" pitchFamily="34" charset="0"/>
                <a:cs typeface="Arial" panose="020B0604020202020204" pitchFamily="34" charset="0"/>
              </a:rPr>
              <a:t>England Boxing’s Performance-led 5 Pillars coaching model has been successful in delivering medals at all age groups, including male and female World and European Championships, as well as the Youth Olympic Games. We now have an excellent opportunity for coaches in the Southern Counties to develop a deeper understanding of how the 5 Pillars are applied.</a:t>
            </a:r>
          </a:p>
          <a:p>
            <a:pPr marL="0" indent="0" algn="just">
              <a:lnSpc>
                <a:spcPct val="110000"/>
              </a:lnSpc>
              <a:buNone/>
            </a:pPr>
            <a:endParaRPr lang="en-GB" sz="1800" b="1" dirty="0">
              <a:solidFill>
                <a:srgbClr val="FF0000"/>
              </a:solidFill>
              <a:latin typeface="Montserrat" panose="00000500000000000000" pitchFamily="2" charset="0"/>
              <a:ea typeface="Calibri" panose="020F0502020204030204" pitchFamily="34" charset="0"/>
              <a:cs typeface="Arial" panose="020B0604020202020204" pitchFamily="34" charset="0"/>
            </a:endParaRPr>
          </a:p>
          <a:p>
            <a:pPr marL="0" indent="0" algn="ctr">
              <a:lnSpc>
                <a:spcPct val="110000"/>
              </a:lnSpc>
              <a:buNone/>
            </a:pPr>
            <a:r>
              <a:rPr lang="en-GB" sz="1800" b="1" dirty="0">
                <a:solidFill>
                  <a:srgbClr val="DD0029"/>
                </a:solidFill>
                <a:latin typeface="Montserrat" panose="00000500000000000000" pitchFamily="2" charset="0"/>
                <a:ea typeface="Calibri" panose="020F0502020204030204" pitchFamily="34" charset="0"/>
                <a:cs typeface="Arial" panose="020B0604020202020204" pitchFamily="34" charset="0"/>
              </a:rPr>
              <a:t>ENGLAND BOXING ARE NOW ACCEPTING APPLICATIONS FROM COACHES WHO WISH TO BE INVOLVED IN THE 5 PILLARS COACHING PROJECT</a:t>
            </a: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r>
              <a:rPr lang="en-GB" sz="1800" dirty="0">
                <a:solidFill>
                  <a:srgbClr val="8A8A8D"/>
                </a:solidFill>
                <a:latin typeface="Montserrat" panose="00000500000000000000" pitchFamily="2" charset="0"/>
                <a:ea typeface="Calibri" panose="020F0502020204030204" pitchFamily="34" charset="0"/>
                <a:cs typeface="Arial" panose="020B0604020202020204" pitchFamily="34" charset="0"/>
              </a:rPr>
              <a:t>Coaches who are robust, forward thinking and athlete focused are invited to apply to be part of the fully funded 4-day course.</a:t>
            </a: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800" dirty="0">
              <a:solidFill>
                <a:srgbClr val="262626"/>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GB" sz="2400" b="1" dirty="0">
              <a:solidFill>
                <a:schemeClr val="tx1">
                  <a:lumMod val="85000"/>
                  <a:lumOff val="15000"/>
                </a:schemeClr>
              </a:solidFill>
              <a:latin typeface="Futura Std Bold"/>
              <a:cs typeface="Futura Std Book"/>
            </a:endParaRPr>
          </a:p>
          <a:p>
            <a:pPr marL="0" indent="0">
              <a:buNone/>
            </a:pPr>
            <a:endParaRPr lang="en-US" sz="1500" b="1" dirty="0">
              <a:solidFill>
                <a:schemeClr val="tx1">
                  <a:lumMod val="85000"/>
                  <a:lumOff val="15000"/>
                </a:schemeClr>
              </a:solidFill>
              <a:latin typeface="Futura Std Bold"/>
              <a:cs typeface="Futura Std Book"/>
            </a:endParaRPr>
          </a:p>
          <a:p>
            <a:pPr marL="0" indent="0">
              <a:buNone/>
            </a:pPr>
            <a:endParaRPr lang="en-US" sz="2400" b="1" dirty="0">
              <a:solidFill>
                <a:schemeClr val="tx1">
                  <a:lumMod val="85000"/>
                  <a:lumOff val="15000"/>
                </a:schemeClr>
              </a:solidFill>
              <a:latin typeface="Futura Std Bold"/>
              <a:cs typeface="Futura Std Book"/>
            </a:endParaRPr>
          </a:p>
        </p:txBody>
      </p:sp>
      <p:sp>
        <p:nvSpPr>
          <p:cNvPr id="6" name="TextBox 5">
            <a:extLst>
              <a:ext uri="{FF2B5EF4-FFF2-40B4-BE49-F238E27FC236}">
                <a16:creationId xmlns:a16="http://schemas.microsoft.com/office/drawing/2014/main" id="{B3D89627-2751-85CD-B727-71F0664F2D9E}"/>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sp>
        <p:nvSpPr>
          <p:cNvPr id="3" name="TextBox 2">
            <a:extLst>
              <a:ext uri="{FF2B5EF4-FFF2-40B4-BE49-F238E27FC236}">
                <a16:creationId xmlns:a16="http://schemas.microsoft.com/office/drawing/2014/main" id="{56562094-E605-1D6D-5B12-A9840CE063E0}"/>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7" name="Picture 6" descr="EB-Logo-2.png">
            <a:extLst>
              <a:ext uri="{FF2B5EF4-FFF2-40B4-BE49-F238E27FC236}">
                <a16:creationId xmlns:a16="http://schemas.microsoft.com/office/drawing/2014/main" id="{4A5C9ACD-6B02-53C0-4A0D-148CA30EF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Tree>
    <p:extLst>
      <p:ext uri="{BB962C8B-B14F-4D97-AF65-F5344CB8AC3E}">
        <p14:creationId xmlns:p14="http://schemas.microsoft.com/office/powerpoint/2010/main" val="126411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B42AA-193A-64BC-C2CC-A4DBCA8835E7}"/>
            </a:ext>
          </a:extLst>
        </p:cNvPr>
        <p:cNvGrpSpPr/>
        <p:nvPr/>
      </p:nvGrpSpPr>
      <p:grpSpPr>
        <a:xfrm>
          <a:off x="0" y="0"/>
          <a:ext cx="0" cy="0"/>
          <a:chOff x="0" y="0"/>
          <a:chExt cx="0" cy="0"/>
        </a:xfrm>
      </p:grpSpPr>
      <p:pic>
        <p:nvPicPr>
          <p:cNvPr id="2" name="Picture 1" descr="lion.png">
            <a:extLst>
              <a:ext uri="{FF2B5EF4-FFF2-40B4-BE49-F238E27FC236}">
                <a16:creationId xmlns:a16="http://schemas.microsoft.com/office/drawing/2014/main" id="{89D5B2F7-ACD0-947D-126B-6BE1210449DC}"/>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a:extLst>
              <a:ext uri="{FF2B5EF4-FFF2-40B4-BE49-F238E27FC236}">
                <a16:creationId xmlns:a16="http://schemas.microsoft.com/office/drawing/2014/main" id="{5144E77F-BBAA-5DA9-EFCF-2CB67887008A}"/>
              </a:ext>
            </a:extLst>
          </p:cNvPr>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a:extLst>
              <a:ext uri="{FF2B5EF4-FFF2-40B4-BE49-F238E27FC236}">
                <a16:creationId xmlns:a16="http://schemas.microsoft.com/office/drawing/2014/main" id="{6B9373C8-91AE-08D9-F9F5-D7E939DD58F7}"/>
              </a:ext>
            </a:extLst>
          </p:cNvPr>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a:extLst>
              <a:ext uri="{FF2B5EF4-FFF2-40B4-BE49-F238E27FC236}">
                <a16:creationId xmlns:a16="http://schemas.microsoft.com/office/drawing/2014/main" id="{D1354E3E-8CE8-3667-CC84-61E93782204C}"/>
              </a:ext>
            </a:extLst>
          </p:cNvPr>
          <p:cNvSpPr>
            <a:spLocks noGrp="1"/>
          </p:cNvSpPr>
          <p:nvPr>
            <p:ph idx="1"/>
          </p:nvPr>
        </p:nvSpPr>
        <p:spPr>
          <a:xfrm>
            <a:off x="217238" y="1338793"/>
            <a:ext cx="9034917" cy="5022678"/>
          </a:xfrm>
        </p:spPr>
        <p:txBody>
          <a:bodyPr>
            <a:normAutofit/>
          </a:bodyPr>
          <a:lstStyle/>
          <a:p>
            <a:pPr marL="0" indent="0" algn="just">
              <a:lnSpc>
                <a:spcPct val="110000"/>
              </a:lnSpc>
              <a:buNone/>
            </a:pPr>
            <a:r>
              <a:rPr lang="en-GB" sz="1800" b="1" dirty="0">
                <a:latin typeface="Futura Std Bold"/>
                <a:ea typeface="Calibri" panose="020F0502020204030204" pitchFamily="34" charset="0"/>
                <a:cs typeface="Arial" panose="020B0604020202020204" pitchFamily="34" charset="0"/>
              </a:rPr>
              <a:t>FOLLOWING ON FROM SUCCESS</a:t>
            </a:r>
          </a:p>
          <a:p>
            <a:pPr marL="0" indent="0" algn="just">
              <a:lnSpc>
                <a:spcPct val="110000"/>
              </a:lnSpc>
              <a:buNone/>
            </a:pPr>
            <a:endParaRPr lang="en-GB" sz="16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r>
              <a:rPr lang="en-GB" sz="1600" dirty="0">
                <a:solidFill>
                  <a:srgbClr val="8A8A8D"/>
                </a:solidFill>
                <a:latin typeface="Montserrat" pitchFamily="2" charset="0"/>
                <a:ea typeface="Calibri" panose="020F0502020204030204" pitchFamily="34" charset="0"/>
                <a:cs typeface="Arial" panose="020B0604020202020204" pitchFamily="34" charset="0"/>
              </a:rPr>
              <a:t>This opportunity follows the success of the trial phase, which featured ten coaches from the Home Counties. T</a:t>
            </a:r>
            <a:r>
              <a:rPr lang="en-GB" sz="1600" dirty="0">
                <a:solidFill>
                  <a:srgbClr val="8A8A8D"/>
                </a:solidFill>
                <a:latin typeface="Montserrat" pitchFamily="2" charset="0"/>
              </a:rPr>
              <a:t>he programme included two intensive residential camps and a one-to-one online development session for each participating coach.</a:t>
            </a:r>
          </a:p>
          <a:p>
            <a:pPr marL="0" indent="0" fontAlgn="base">
              <a:buNone/>
            </a:pPr>
            <a:endParaRPr lang="en-GB" sz="1600" dirty="0">
              <a:solidFill>
                <a:srgbClr val="8A8A8D"/>
              </a:solidFill>
              <a:latin typeface="Montserrat" pitchFamily="2" charset="0"/>
            </a:endParaRPr>
          </a:p>
          <a:p>
            <a:pPr marL="0" indent="0" fontAlgn="base">
              <a:buNone/>
            </a:pPr>
            <a:r>
              <a:rPr lang="en-GB" sz="1600" dirty="0">
                <a:solidFill>
                  <a:srgbClr val="8A8A8D"/>
                </a:solidFill>
                <a:latin typeface="Montserrat" pitchFamily="2" charset="0"/>
              </a:rPr>
              <a:t>A second camp featured hands-on work with boxers from the Performance Pathway, allowing coaches to apply their learning in a high-performance environment. Central to the project was the exploration and application of the ‘Five Pillars’ coaching framework, abbreviated as BADST: Before, After, Distance, Space, and Tempo. </a:t>
            </a:r>
          </a:p>
          <a:p>
            <a:pPr marL="0" indent="0" fontAlgn="base">
              <a:buNone/>
            </a:pPr>
            <a:endParaRPr lang="en-GB" sz="1600" dirty="0">
              <a:solidFill>
                <a:srgbClr val="8A8A8D"/>
              </a:solidFill>
              <a:latin typeface="Montserrat" pitchFamily="2" charset="0"/>
            </a:endParaRPr>
          </a:p>
          <a:p>
            <a:pPr marL="0" indent="0" fontAlgn="base">
              <a:buNone/>
            </a:pPr>
            <a:r>
              <a:rPr lang="en-GB" sz="1600" dirty="0">
                <a:solidFill>
                  <a:srgbClr val="8A8A8D"/>
                </a:solidFill>
                <a:latin typeface="Montserrat" pitchFamily="2" charset="0"/>
              </a:rPr>
              <a:t>Coaches on the project demonstrated their understanding by identifying these concepts during video analysis sessions and by applying them in practical sessions with athletes. This framework encompasses the technical and tactical focus of the England Boxing Performance Pathway, providing a consistent language for coaches across the Pathway.</a:t>
            </a: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dirty="0">
              <a:solidFill>
                <a:srgbClr val="8A8A8D"/>
              </a:solidFill>
              <a:latin typeface="Montserrat" panose="00000500000000000000" pitchFamily="2" charset="0"/>
              <a:ea typeface="Calibri" panose="020F0502020204030204" pitchFamily="34" charset="0"/>
              <a:cs typeface="Arial" panose="020B0604020202020204" pitchFamily="34" charset="0"/>
            </a:endParaRPr>
          </a:p>
          <a:p>
            <a:pPr marL="0" indent="0" algn="just">
              <a:lnSpc>
                <a:spcPct val="110000"/>
              </a:lnSpc>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GB" sz="1600" b="1" dirty="0">
              <a:solidFill>
                <a:srgbClr val="8A8A8D"/>
              </a:solidFill>
              <a:latin typeface="Montserrat" pitchFamily="2" charset="0"/>
              <a:cs typeface="Futura Std Book"/>
            </a:endParaRPr>
          </a:p>
          <a:p>
            <a:pPr marL="0" indent="0">
              <a:buNone/>
            </a:pPr>
            <a:endParaRPr lang="en-US" sz="1600" b="1" dirty="0">
              <a:solidFill>
                <a:srgbClr val="8A8A8D"/>
              </a:solidFill>
              <a:latin typeface="Montserrat" pitchFamily="2" charset="0"/>
              <a:cs typeface="Futura Std Book"/>
            </a:endParaRPr>
          </a:p>
          <a:p>
            <a:pPr marL="0" indent="0">
              <a:buNone/>
            </a:pPr>
            <a:endParaRPr lang="en-US" sz="1600" b="1" dirty="0">
              <a:solidFill>
                <a:srgbClr val="8A8A8D"/>
              </a:solidFill>
              <a:latin typeface="Montserrat" pitchFamily="2" charset="0"/>
              <a:cs typeface="Futura Std Book"/>
            </a:endParaRPr>
          </a:p>
        </p:txBody>
      </p:sp>
      <p:sp>
        <p:nvSpPr>
          <p:cNvPr id="6" name="TextBox 5">
            <a:extLst>
              <a:ext uri="{FF2B5EF4-FFF2-40B4-BE49-F238E27FC236}">
                <a16:creationId xmlns:a16="http://schemas.microsoft.com/office/drawing/2014/main" id="{ACF69272-DBEA-1BB0-121B-2D0DEAF85D9F}"/>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pic>
        <p:nvPicPr>
          <p:cNvPr id="7" name="Picture 6" descr="A group of people in a boxing ring&#10;&#10;AI-generated content may be incorrect.">
            <a:extLst>
              <a:ext uri="{FF2B5EF4-FFF2-40B4-BE49-F238E27FC236}">
                <a16:creationId xmlns:a16="http://schemas.microsoft.com/office/drawing/2014/main" id="{7EA9A16E-1AD3-50B7-D8E0-D47BDC01EBA7}"/>
              </a:ext>
            </a:extLst>
          </p:cNvPr>
          <p:cNvPicPr>
            <a:picLocks noChangeAspect="1"/>
          </p:cNvPicPr>
          <p:nvPr/>
        </p:nvPicPr>
        <p:blipFill>
          <a:blip r:embed="rId3"/>
          <a:stretch>
            <a:fillRect/>
          </a:stretch>
        </p:blipFill>
        <p:spPr>
          <a:xfrm>
            <a:off x="9384574" y="1923745"/>
            <a:ext cx="2590188" cy="2590188"/>
          </a:xfrm>
          <a:prstGeom prst="rect">
            <a:avLst/>
          </a:prstGeom>
        </p:spPr>
      </p:pic>
      <p:pic>
        <p:nvPicPr>
          <p:cNvPr id="12" name="Picture 11" descr="A person standing in a boxing ring&#10;&#10;AI-generated content may be incorrect.">
            <a:extLst>
              <a:ext uri="{FF2B5EF4-FFF2-40B4-BE49-F238E27FC236}">
                <a16:creationId xmlns:a16="http://schemas.microsoft.com/office/drawing/2014/main" id="{1AE3D6A7-D914-924A-E107-23F40CA7D7AC}"/>
              </a:ext>
            </a:extLst>
          </p:cNvPr>
          <p:cNvPicPr>
            <a:picLocks noChangeAspect="1"/>
          </p:cNvPicPr>
          <p:nvPr/>
        </p:nvPicPr>
        <p:blipFill>
          <a:blip r:embed="rId4"/>
          <a:stretch>
            <a:fillRect/>
          </a:stretch>
        </p:blipFill>
        <p:spPr>
          <a:xfrm>
            <a:off x="9711085" y="3936281"/>
            <a:ext cx="2262352" cy="2262352"/>
          </a:xfrm>
          <a:prstGeom prst="rect">
            <a:avLst/>
          </a:prstGeom>
        </p:spPr>
      </p:pic>
      <p:sp>
        <p:nvSpPr>
          <p:cNvPr id="3" name="TextBox 2">
            <a:extLst>
              <a:ext uri="{FF2B5EF4-FFF2-40B4-BE49-F238E27FC236}">
                <a16:creationId xmlns:a16="http://schemas.microsoft.com/office/drawing/2014/main" id="{01BD73EA-CA21-D183-6EB6-22DBF9B87DE2}"/>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11" name="Picture 10" descr="EB-Logo-2.png">
            <a:extLst>
              <a:ext uri="{FF2B5EF4-FFF2-40B4-BE49-F238E27FC236}">
                <a16:creationId xmlns:a16="http://schemas.microsoft.com/office/drawing/2014/main" id="{9D55FDB1-1D76-5BDC-86AC-B503917B1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Tree>
    <p:extLst>
      <p:ext uri="{BB962C8B-B14F-4D97-AF65-F5344CB8AC3E}">
        <p14:creationId xmlns:p14="http://schemas.microsoft.com/office/powerpoint/2010/main" val="154219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FED8A-FD8C-617D-0614-5479C9DB00DF}"/>
            </a:ext>
          </a:extLst>
        </p:cNvPr>
        <p:cNvGrpSpPr/>
        <p:nvPr/>
      </p:nvGrpSpPr>
      <p:grpSpPr>
        <a:xfrm>
          <a:off x="0" y="0"/>
          <a:ext cx="0" cy="0"/>
          <a:chOff x="0" y="0"/>
          <a:chExt cx="0" cy="0"/>
        </a:xfrm>
      </p:grpSpPr>
      <p:pic>
        <p:nvPicPr>
          <p:cNvPr id="2" name="Picture 1" descr="lion.png">
            <a:extLst>
              <a:ext uri="{FF2B5EF4-FFF2-40B4-BE49-F238E27FC236}">
                <a16:creationId xmlns:a16="http://schemas.microsoft.com/office/drawing/2014/main" id="{B0695B66-0715-5BAE-5AE9-24C7E11FB03F}"/>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a:extLst>
              <a:ext uri="{FF2B5EF4-FFF2-40B4-BE49-F238E27FC236}">
                <a16:creationId xmlns:a16="http://schemas.microsoft.com/office/drawing/2014/main" id="{4987A120-FFDC-BA19-2059-1E214528AC2D}"/>
              </a:ext>
            </a:extLst>
          </p:cNvPr>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a:extLst>
              <a:ext uri="{FF2B5EF4-FFF2-40B4-BE49-F238E27FC236}">
                <a16:creationId xmlns:a16="http://schemas.microsoft.com/office/drawing/2014/main" id="{01048060-DAA0-CF2D-42C3-D47F52C49682}"/>
              </a:ext>
            </a:extLst>
          </p:cNvPr>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a:extLst>
              <a:ext uri="{FF2B5EF4-FFF2-40B4-BE49-F238E27FC236}">
                <a16:creationId xmlns:a16="http://schemas.microsoft.com/office/drawing/2014/main" id="{9D47ED73-5323-92C5-8CD5-A5B17EBF2F45}"/>
              </a:ext>
            </a:extLst>
          </p:cNvPr>
          <p:cNvSpPr>
            <a:spLocks noGrp="1"/>
          </p:cNvSpPr>
          <p:nvPr>
            <p:ph idx="1"/>
          </p:nvPr>
        </p:nvSpPr>
        <p:spPr>
          <a:xfrm>
            <a:off x="217238" y="1338793"/>
            <a:ext cx="9034917" cy="5022678"/>
          </a:xfrm>
        </p:spPr>
        <p:txBody>
          <a:bodyPr>
            <a:normAutofit/>
          </a:bodyPr>
          <a:lstStyle/>
          <a:p>
            <a:pPr marL="0" indent="0" algn="just">
              <a:lnSpc>
                <a:spcPct val="110000"/>
              </a:lnSpc>
              <a:buNone/>
            </a:pPr>
            <a:r>
              <a:rPr lang="en-GB" sz="1800" b="1" dirty="0">
                <a:solidFill>
                  <a:srgbClr val="262626"/>
                </a:solidFill>
                <a:latin typeface="Futura Std Bold"/>
                <a:ea typeface="Calibri" panose="020F0502020204030204" pitchFamily="34" charset="0"/>
                <a:cs typeface="Arial" panose="020B0604020202020204" pitchFamily="34" charset="0"/>
              </a:rPr>
              <a:t>TESTIMONIES</a:t>
            </a: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fontAlgn="base">
              <a:buNone/>
            </a:pPr>
            <a:r>
              <a:rPr lang="en-GB" sz="1600" dirty="0">
                <a:solidFill>
                  <a:srgbClr val="DD0734"/>
                </a:solidFill>
                <a:latin typeface="Montserrat" pitchFamily="2" charset="0"/>
                <a:ea typeface="Calibri" panose="020F0502020204030204" pitchFamily="34" charset="0"/>
                <a:cs typeface="Arial" panose="020B0604020202020204" pitchFamily="34" charset="0"/>
              </a:rPr>
              <a:t>Ermal Dida, Bedford ABC: </a:t>
            </a:r>
            <a:br>
              <a:rPr lang="en-GB" sz="1400" dirty="0">
                <a:solidFill>
                  <a:srgbClr val="DD0734"/>
                </a:solidFill>
                <a:latin typeface="Montserrat" pitchFamily="2" charset="0"/>
                <a:ea typeface="Calibri" panose="020F0502020204030204" pitchFamily="34" charset="0"/>
                <a:cs typeface="Arial" panose="020B0604020202020204" pitchFamily="34" charset="0"/>
              </a:rPr>
            </a:br>
            <a:r>
              <a:rPr lang="en-GB" sz="1400" dirty="0">
                <a:solidFill>
                  <a:srgbClr val="8A8A8D"/>
                </a:solidFill>
                <a:latin typeface="Montserrat" pitchFamily="2" charset="0"/>
              </a:rPr>
              <a:t>“The Five Pillars coaching project has been really beneficial for me. BADST is something we’ve spoken about a lot, and I’ve spent a lot of time implementing it in the gym. It gives our sessions more structure and provides simple, effective steps to help boxers improve. It’s not just useful for me as a coach, but also for the boxers – it’s a boost to help them believe in what they can achieve and how to get there.”</a:t>
            </a:r>
          </a:p>
          <a:p>
            <a:pPr marL="0" indent="0" fontAlgn="base">
              <a:buNone/>
            </a:pPr>
            <a:endParaRPr lang="en-GB" sz="1400" dirty="0">
              <a:solidFill>
                <a:srgbClr val="8A8A8D"/>
              </a:solidFill>
              <a:latin typeface="Montserrat" pitchFamily="2" charset="0"/>
            </a:endParaRPr>
          </a:p>
          <a:p>
            <a:pPr marL="0" indent="0" fontAlgn="base">
              <a:buNone/>
            </a:pPr>
            <a:r>
              <a:rPr lang="en-GB" sz="1600" dirty="0">
                <a:solidFill>
                  <a:srgbClr val="DD0734"/>
                </a:solidFill>
                <a:latin typeface="Montserrat" pitchFamily="2" charset="0"/>
              </a:rPr>
              <a:t>Michelle Nelson, Bellator BA:</a:t>
            </a:r>
          </a:p>
          <a:p>
            <a:pPr marL="0" indent="0" fontAlgn="base">
              <a:buNone/>
            </a:pPr>
            <a:r>
              <a:rPr lang="en-GB" sz="1400" dirty="0">
                <a:solidFill>
                  <a:srgbClr val="8A8A8D"/>
                </a:solidFill>
                <a:latin typeface="Montserrat" pitchFamily="2" charset="0"/>
              </a:rPr>
              <a:t>“The Five Pillars coaching project has been amazing. We took a deep dive into each element of BADST and got to see it in action with the Pathway boxers. The main thing I’ve taken from it is the confidence to implement the framework at my own club. I now feel like I truly understand it, and that’s helped me pass it on to my boxers effectively. Seeing it used in the residential camps really brought it to life. It’s already become a key part of how we run our training sessions.”</a:t>
            </a:r>
          </a:p>
          <a:p>
            <a:pPr marL="0" indent="0" fontAlgn="base">
              <a:buNone/>
            </a:pPr>
            <a:endParaRPr lang="en-GB" sz="1400" dirty="0">
              <a:solidFill>
                <a:srgbClr val="8A8A8D"/>
              </a:solidFill>
              <a:latin typeface="Montserrat" pitchFamily="2" charset="0"/>
            </a:endParaRPr>
          </a:p>
          <a:p>
            <a:pPr marL="0" indent="0" fontAlgn="base">
              <a:buNone/>
            </a:pPr>
            <a:endParaRPr lang="en-GB" sz="1400" dirty="0">
              <a:solidFill>
                <a:srgbClr val="8A8A8D"/>
              </a:solidFill>
              <a:latin typeface="Montserrat" pitchFamily="2" charset="0"/>
            </a:endParaRPr>
          </a:p>
          <a:p>
            <a:pPr marL="0" indent="0" fontAlgn="base">
              <a:buNone/>
            </a:pPr>
            <a:endParaRPr lang="en-GB" sz="1400" dirty="0">
              <a:solidFill>
                <a:srgbClr val="8A8A8D"/>
              </a:solidFill>
              <a:latin typeface="Montserrat" pitchFamily="2"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dirty="0">
              <a:solidFill>
                <a:srgbClr val="8A8A8D"/>
              </a:solidFill>
              <a:latin typeface="Montserrat" pitchFamily="2" charset="0"/>
              <a:ea typeface="Calibri" panose="020F0502020204030204" pitchFamily="34" charset="0"/>
              <a:cs typeface="Arial" panose="020B0604020202020204" pitchFamily="34" charset="0"/>
            </a:endParaRPr>
          </a:p>
          <a:p>
            <a:pPr marL="0" indent="0" algn="just">
              <a:lnSpc>
                <a:spcPct val="110000"/>
              </a:lnSpc>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GB" sz="1400" b="1" dirty="0">
              <a:solidFill>
                <a:srgbClr val="8A8A8D"/>
              </a:solidFill>
              <a:latin typeface="Montserrat" pitchFamily="2" charset="0"/>
              <a:cs typeface="Futura Std Book"/>
            </a:endParaRPr>
          </a:p>
          <a:p>
            <a:pPr marL="0" indent="0">
              <a:buNone/>
            </a:pPr>
            <a:endParaRPr lang="en-US" sz="1400" b="1" dirty="0">
              <a:solidFill>
                <a:srgbClr val="8A8A8D"/>
              </a:solidFill>
              <a:latin typeface="Montserrat" pitchFamily="2" charset="0"/>
              <a:cs typeface="Futura Std Book"/>
            </a:endParaRPr>
          </a:p>
          <a:p>
            <a:pPr marL="0" indent="0">
              <a:buNone/>
            </a:pPr>
            <a:endParaRPr lang="en-US" sz="1400" b="1" dirty="0">
              <a:solidFill>
                <a:srgbClr val="8A8A8D"/>
              </a:solidFill>
              <a:latin typeface="Montserrat" pitchFamily="2" charset="0"/>
              <a:cs typeface="Futura Std Book"/>
            </a:endParaRPr>
          </a:p>
        </p:txBody>
      </p:sp>
      <p:sp>
        <p:nvSpPr>
          <p:cNvPr id="6" name="TextBox 5">
            <a:extLst>
              <a:ext uri="{FF2B5EF4-FFF2-40B4-BE49-F238E27FC236}">
                <a16:creationId xmlns:a16="http://schemas.microsoft.com/office/drawing/2014/main" id="{64EEC7A5-C5D6-86D3-373E-345418F07BD9}"/>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sp>
        <p:nvSpPr>
          <p:cNvPr id="3" name="TextBox 2">
            <a:extLst>
              <a:ext uri="{FF2B5EF4-FFF2-40B4-BE49-F238E27FC236}">
                <a16:creationId xmlns:a16="http://schemas.microsoft.com/office/drawing/2014/main" id="{610824AB-9BF9-718C-D304-65069A37CA21}"/>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11" name="Picture 10" descr="EB-Logo-2.png">
            <a:extLst>
              <a:ext uri="{FF2B5EF4-FFF2-40B4-BE49-F238E27FC236}">
                <a16:creationId xmlns:a16="http://schemas.microsoft.com/office/drawing/2014/main" id="{9C00FD25-2DA7-1407-80EF-676034BF7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pic>
        <p:nvPicPr>
          <p:cNvPr id="14" name="Picture 13" descr="A group of people posing for a photo&#10;&#10;AI-generated content may be incorrect.">
            <a:extLst>
              <a:ext uri="{FF2B5EF4-FFF2-40B4-BE49-F238E27FC236}">
                <a16:creationId xmlns:a16="http://schemas.microsoft.com/office/drawing/2014/main" id="{66D5EAEB-C0B9-32FB-CE39-EBBDEA723829}"/>
              </a:ext>
            </a:extLst>
          </p:cNvPr>
          <p:cNvPicPr>
            <a:picLocks noChangeAspect="1"/>
          </p:cNvPicPr>
          <p:nvPr/>
        </p:nvPicPr>
        <p:blipFill rotWithShape="1">
          <a:blip r:embed="rId4"/>
          <a:srcRect l="12452" r="7548"/>
          <a:stretch>
            <a:fillRect/>
          </a:stretch>
        </p:blipFill>
        <p:spPr>
          <a:xfrm>
            <a:off x="10007667" y="1842407"/>
            <a:ext cx="1993040" cy="2491300"/>
          </a:xfrm>
          <a:prstGeom prst="rect">
            <a:avLst/>
          </a:prstGeom>
        </p:spPr>
      </p:pic>
      <p:pic>
        <p:nvPicPr>
          <p:cNvPr id="8" name="Picture 7" descr="A group of people posing for a photo&#10;&#10;AI-generated content may be incorrect.">
            <a:extLst>
              <a:ext uri="{FF2B5EF4-FFF2-40B4-BE49-F238E27FC236}">
                <a16:creationId xmlns:a16="http://schemas.microsoft.com/office/drawing/2014/main" id="{ED0658C2-C1F6-C592-E322-584FD04B28F4}"/>
              </a:ext>
            </a:extLst>
          </p:cNvPr>
          <p:cNvPicPr>
            <a:picLocks noChangeAspect="1"/>
          </p:cNvPicPr>
          <p:nvPr/>
        </p:nvPicPr>
        <p:blipFill rotWithShape="1">
          <a:blip r:embed="rId5"/>
          <a:srcRect l="13133" t="6945" r="16902" b="5966"/>
          <a:stretch>
            <a:fillRect/>
          </a:stretch>
        </p:blipFill>
        <p:spPr>
          <a:xfrm>
            <a:off x="9574586" y="3943884"/>
            <a:ext cx="1899659" cy="2364662"/>
          </a:xfrm>
          <a:prstGeom prst="rect">
            <a:avLst/>
          </a:prstGeom>
        </p:spPr>
      </p:pic>
    </p:spTree>
    <p:extLst>
      <p:ext uri="{BB962C8B-B14F-4D97-AF65-F5344CB8AC3E}">
        <p14:creationId xmlns:p14="http://schemas.microsoft.com/office/powerpoint/2010/main" val="401354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on.pn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5" name="TextBox 4"/>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8" name="Picture 7" descr="EB-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
        <p:nvSpPr>
          <p:cNvPr id="10" name="Content Placeholder 2"/>
          <p:cNvSpPr>
            <a:spLocks noGrp="1"/>
          </p:cNvSpPr>
          <p:nvPr>
            <p:ph idx="1"/>
          </p:nvPr>
        </p:nvSpPr>
        <p:spPr>
          <a:xfrm>
            <a:off x="196851" y="1694291"/>
            <a:ext cx="5716770" cy="4546090"/>
          </a:xfrm>
        </p:spPr>
        <p:txBody>
          <a:bodyPr numCol="1">
            <a:normAutofit fontScale="85000" lnSpcReduction="20000"/>
          </a:bodyPr>
          <a:lstStyle/>
          <a:p>
            <a:pPr marL="0" lvl="0" indent="0">
              <a:lnSpc>
                <a:spcPct val="115000"/>
              </a:lnSpc>
              <a:spcAft>
                <a:spcPts val="305"/>
              </a:spcAft>
              <a:buNone/>
            </a:pPr>
            <a:r>
              <a:rPr lang="en-GB" sz="2100" b="1" dirty="0">
                <a:latin typeface="Futura Std Bold"/>
                <a:cs typeface="Futura Std Book"/>
              </a:rPr>
              <a:t>BEHAVIOURAL:		</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Conveys an image that is consistent with England Boxing’s values. Demonstrates professional qualities and manner that engender leadership and respect</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Believes in and is committed to the vision and strategy of England Boxing. </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Demonstrates integrity with a fair, equitable and ethical approach. </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Protects confidential information, adheres to England Boxing policies and demonstrates loyalty to the organisation and the team </a:t>
            </a:r>
          </a:p>
          <a:p>
            <a:pPr marL="342900" lvl="0" indent="-342900">
              <a:lnSpc>
                <a:spcPct val="115000"/>
              </a:lnSpc>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Ability to work well under pressure, prioritise work and meet deadlines. Can demonstrate flexibility, adaptability and is forward thinking.</a:t>
            </a:r>
          </a:p>
          <a:p>
            <a:pPr marL="342900" lvl="0" indent="-342900">
              <a:lnSpc>
                <a:spcPct val="115000"/>
              </a:lnSpc>
              <a:spcAft>
                <a:spcPts val="305"/>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Proven leadership and decision-making skills </a:t>
            </a:r>
          </a:p>
          <a:p>
            <a:pPr marL="342900" lvl="0" indent="-342900">
              <a:lnSpc>
                <a:spcPct val="115000"/>
              </a:lnSpc>
              <a:spcAft>
                <a:spcPts val="1000"/>
              </a:spcAft>
              <a:buFont typeface="Symbol" panose="05050102010706020507" pitchFamily="18" charset="2"/>
              <a:buChar char=""/>
            </a:pPr>
            <a:r>
              <a:rPr lang="en-GB" sz="1600" dirty="0">
                <a:solidFill>
                  <a:srgbClr val="8A8A8D"/>
                </a:solidFill>
                <a:effectLst/>
                <a:latin typeface="Montserrat" panose="00000500000000000000" pitchFamily="2" charset="0"/>
                <a:ea typeface="Calibri" panose="020F0502020204030204" pitchFamily="34" charset="0"/>
                <a:cs typeface="Times New Roman" panose="02020603050405020304" pitchFamily="18" charset="0"/>
              </a:rPr>
              <a:t>Appreciation of and commitment to mandatory aspects of child protection, health, safety and welfare in all matters </a:t>
            </a:r>
            <a:endParaRPr lang="en-US" sz="1600" b="1" dirty="0">
              <a:solidFill>
                <a:srgbClr val="8A8A8D"/>
              </a:solidFill>
              <a:latin typeface="Montserrat" panose="00000500000000000000" pitchFamily="2" charset="0"/>
              <a:cs typeface="Futura Std Book"/>
            </a:endParaRPr>
          </a:p>
          <a:p>
            <a:pPr marL="0" indent="0">
              <a:buNone/>
            </a:pPr>
            <a:endParaRPr lang="en-US" sz="1600" b="1" dirty="0">
              <a:solidFill>
                <a:schemeClr val="tx1">
                  <a:lumMod val="85000"/>
                  <a:lumOff val="15000"/>
                </a:schemeClr>
              </a:solidFill>
              <a:latin typeface="Futura Std Bold"/>
              <a:cs typeface="Futura Std Book"/>
            </a:endParaRPr>
          </a:p>
        </p:txBody>
      </p:sp>
      <p:sp>
        <p:nvSpPr>
          <p:cNvPr id="6" name="TextBox 5">
            <a:extLst>
              <a:ext uri="{FF2B5EF4-FFF2-40B4-BE49-F238E27FC236}">
                <a16:creationId xmlns:a16="http://schemas.microsoft.com/office/drawing/2014/main" id="{53E55092-215A-B66E-24C1-B13621677B28}"/>
              </a:ext>
            </a:extLst>
          </p:cNvPr>
          <p:cNvSpPr txBox="1"/>
          <p:nvPr/>
        </p:nvSpPr>
        <p:spPr>
          <a:xfrm>
            <a:off x="196850" y="1231864"/>
            <a:ext cx="2959305" cy="369332"/>
          </a:xfrm>
          <a:prstGeom prst="rect">
            <a:avLst/>
          </a:prstGeom>
          <a:noFill/>
        </p:spPr>
        <p:txBody>
          <a:bodyPr wrap="square">
            <a:spAutoFit/>
          </a:bodyPr>
          <a:lstStyle/>
          <a:p>
            <a:pPr marL="0" indent="0">
              <a:buNone/>
            </a:pPr>
            <a:r>
              <a:rPr lang="en-GB" sz="1800" b="1" dirty="0">
                <a:latin typeface="Futura Std Bold"/>
                <a:cs typeface="Futura Std Book"/>
              </a:rPr>
              <a:t>PERSON SPECIFICATION</a:t>
            </a:r>
          </a:p>
        </p:txBody>
      </p:sp>
      <p:sp>
        <p:nvSpPr>
          <p:cNvPr id="12" name="TextBox 11">
            <a:extLst>
              <a:ext uri="{FF2B5EF4-FFF2-40B4-BE49-F238E27FC236}">
                <a16:creationId xmlns:a16="http://schemas.microsoft.com/office/drawing/2014/main" id="{64506C2E-EBA6-D45B-4A4B-E760421D36CE}"/>
              </a:ext>
            </a:extLst>
          </p:cNvPr>
          <p:cNvSpPr txBox="1"/>
          <p:nvPr/>
        </p:nvSpPr>
        <p:spPr>
          <a:xfrm>
            <a:off x="6162208" y="1694291"/>
            <a:ext cx="5900397" cy="4417491"/>
          </a:xfrm>
          <a:prstGeom prst="rect">
            <a:avLst/>
          </a:prstGeom>
          <a:noFill/>
        </p:spPr>
        <p:txBody>
          <a:bodyPr wrap="square">
            <a:spAutoFit/>
          </a:bodyPr>
          <a:lstStyle/>
          <a:p>
            <a:pPr>
              <a:lnSpc>
                <a:spcPct val="115000"/>
              </a:lnSpc>
              <a:spcAft>
                <a:spcPts val="290"/>
              </a:spcAft>
            </a:pPr>
            <a:r>
              <a:rPr lang="en-GB" b="1" dirty="0">
                <a:latin typeface="Futura Std Bold"/>
                <a:cs typeface="Futura Std Book"/>
              </a:rPr>
              <a:t>COACHING:	</a:t>
            </a:r>
            <a:endParaRPr lang="en-GB" dirty="0">
              <a:effectLst/>
              <a:latin typeface="Futura Std Bold"/>
              <a:ea typeface="Calibri" panose="020F0502020204030204" pitchFamily="34" charset="0"/>
              <a:cs typeface="Arial" panose="020B0604020202020204" pitchFamily="34" charset="0"/>
            </a:endParaRP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A broad and deep understanding of Boxing, can demonstrate an understanding of the needs of high-level boxers/coaches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Proven track record in developing domestic or international successful boxers at either school, junior, youth and senior – men or women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Can vary their coaching approach to nurture and consistently develop the very best performances from both male and female boxers across the age ranges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Has clear understanding and experience of long-term athlete development.</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Committed to continuous personal improvement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Excellent planning skills </a:t>
            </a:r>
          </a:p>
          <a:p>
            <a:pPr marL="342900" lvl="0" indent="-342900">
              <a:lnSpc>
                <a:spcPct val="115000"/>
              </a:lnSpc>
              <a:spcAft>
                <a:spcPts val="29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Can set clear, meaningful and measurable targets </a:t>
            </a:r>
          </a:p>
          <a:p>
            <a:pPr marL="342900" lvl="0" indent="-342900">
              <a:lnSpc>
                <a:spcPct val="115000"/>
              </a:lnSpc>
              <a:spcAft>
                <a:spcPts val="1000"/>
              </a:spcAft>
              <a:buFont typeface="Symbol" panose="05050102010706020507" pitchFamily="18" charset="2"/>
              <a:buChar char=""/>
            </a:pPr>
            <a:r>
              <a:rPr lang="en-GB" sz="1400" dirty="0">
                <a:solidFill>
                  <a:srgbClr val="8A8A8D"/>
                </a:solidFill>
                <a:effectLst/>
                <a:latin typeface="Montserrat" panose="00000500000000000000" pitchFamily="2" charset="0"/>
                <a:ea typeface="Calibri" panose="020F0502020204030204" pitchFamily="34" charset="0"/>
                <a:cs typeface="Arial" panose="020B0604020202020204" pitchFamily="34" charset="0"/>
              </a:rPr>
              <a:t>Encourages creativity and contribution from others </a:t>
            </a:r>
          </a:p>
        </p:txBody>
      </p:sp>
      <p:cxnSp>
        <p:nvCxnSpPr>
          <p:cNvPr id="14" name="Straight Connector 13">
            <a:extLst>
              <a:ext uri="{FF2B5EF4-FFF2-40B4-BE49-F238E27FC236}">
                <a16:creationId xmlns:a16="http://schemas.microsoft.com/office/drawing/2014/main" id="{D5E9BA1A-30DC-FE79-5E8F-F057A3208614}"/>
              </a:ext>
            </a:extLst>
          </p:cNvPr>
          <p:cNvCxnSpPr>
            <a:cxnSpLocks/>
          </p:cNvCxnSpPr>
          <p:nvPr/>
        </p:nvCxnSpPr>
        <p:spPr>
          <a:xfrm>
            <a:off x="6003562" y="1809750"/>
            <a:ext cx="0" cy="4315630"/>
          </a:xfrm>
          <a:prstGeom prst="line">
            <a:avLst/>
          </a:prstGeom>
          <a:ln>
            <a:solidFill>
              <a:srgbClr val="DD0029"/>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AA21E05-9D1F-88DA-27B0-7A8A4670666B}"/>
              </a:ext>
            </a:extLst>
          </p:cNvPr>
          <p:cNvSpPr txBox="1"/>
          <p:nvPr/>
        </p:nvSpPr>
        <p:spPr>
          <a:xfrm>
            <a:off x="217237" y="6449063"/>
            <a:ext cx="8629650" cy="369332"/>
          </a:xfrm>
          <a:prstGeom prst="rect">
            <a:avLst/>
          </a:prstGeom>
          <a:noFill/>
        </p:spPr>
        <p:txBody>
          <a:bodyPr wrap="square">
            <a:spAutoFit/>
          </a:bodyPr>
          <a:lstStyle/>
          <a:p>
            <a:pPr marL="0" indent="0" algn="l" rtl="0" fontAlgn="base">
              <a:buNone/>
            </a:pPr>
            <a:r>
              <a:rPr lang="en-GB" sz="1800" b="0" i="1" dirty="0">
                <a:solidFill>
                  <a:schemeClr val="bg1"/>
                </a:solidFill>
                <a:effectLst/>
                <a:latin typeface="Montserrat" panose="00000500000000000000" pitchFamily="2" charset="0"/>
              </a:rPr>
              <a:t>*See end of final slide for more info</a:t>
            </a:r>
            <a:r>
              <a:rPr lang="en-GB" sz="1800" i="1" dirty="0">
                <a:solidFill>
                  <a:schemeClr val="bg1"/>
                </a:solidFill>
                <a:latin typeface="Montserrat" panose="00000500000000000000" pitchFamily="2" charset="0"/>
              </a:rPr>
              <a:t>.</a:t>
            </a:r>
            <a:endParaRPr lang="en-GB" sz="3600" b="1" dirty="0">
              <a:solidFill>
                <a:schemeClr val="bg1"/>
              </a:solidFill>
              <a:latin typeface="Futura Std Bold"/>
              <a:cs typeface="Futura Std Book"/>
            </a:endParaRPr>
          </a:p>
        </p:txBody>
      </p:sp>
    </p:spTree>
    <p:extLst>
      <p:ext uri="{BB962C8B-B14F-4D97-AF65-F5344CB8AC3E}">
        <p14:creationId xmlns:p14="http://schemas.microsoft.com/office/powerpoint/2010/main" val="394183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on.pn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8982319" y="5490963"/>
            <a:ext cx="1457532" cy="957967"/>
          </a:xfrm>
          <a:prstGeom prst="rect">
            <a:avLst/>
          </a:prstGeom>
        </p:spPr>
      </p:pic>
      <p:sp>
        <p:nvSpPr>
          <p:cNvPr id="9" name="TextBox 8"/>
          <p:cNvSpPr txBox="1"/>
          <p:nvPr/>
        </p:nvSpPr>
        <p:spPr>
          <a:xfrm>
            <a:off x="0" y="-7697"/>
            <a:ext cx="12192000" cy="36946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1801" dirty="0"/>
          </a:p>
        </p:txBody>
      </p:sp>
      <p:sp>
        <p:nvSpPr>
          <p:cNvPr id="4" name="TextBox 3"/>
          <p:cNvSpPr txBox="1"/>
          <p:nvPr/>
        </p:nvSpPr>
        <p:spPr>
          <a:xfrm>
            <a:off x="0" y="6448935"/>
            <a:ext cx="12192000" cy="369460"/>
          </a:xfrm>
          <a:prstGeom prst="rect">
            <a:avLst/>
          </a:prstGeom>
          <a:solidFill>
            <a:srgbClr val="8A8A8D"/>
          </a:solidFill>
          <a:effectLst/>
        </p:spPr>
        <p:txBody>
          <a:bodyPr wrap="square" rtlCol="0">
            <a:spAutoFit/>
          </a:bodyPr>
          <a:lstStyle/>
          <a:p>
            <a:endParaRPr lang="en-US" sz="1801" dirty="0"/>
          </a:p>
        </p:txBody>
      </p:sp>
      <p:sp>
        <p:nvSpPr>
          <p:cNvPr id="10" name="Content Placeholder 2"/>
          <p:cNvSpPr>
            <a:spLocks noGrp="1"/>
          </p:cNvSpPr>
          <p:nvPr>
            <p:ph idx="1"/>
          </p:nvPr>
        </p:nvSpPr>
        <p:spPr>
          <a:xfrm>
            <a:off x="196850" y="1730980"/>
            <a:ext cx="12192000" cy="5346850"/>
          </a:xfrm>
        </p:spPr>
        <p:txBody>
          <a:bodyPr>
            <a:normAutofit/>
          </a:bodyPr>
          <a:lstStyle/>
          <a:p>
            <a:pPr marL="0" indent="0">
              <a:buNone/>
            </a:pPr>
            <a:r>
              <a:rPr lang="en-GB" sz="1800" dirty="0">
                <a:solidFill>
                  <a:srgbClr val="8A8A8D"/>
                </a:solidFill>
                <a:latin typeface="Montserrat" panose="00000500000000000000" pitchFamily="2" charset="0"/>
                <a:cs typeface="Arial" panose="020B0604020202020204" pitchFamily="34" charset="0"/>
              </a:rPr>
              <a:t>Southern Counties Coaches </a:t>
            </a:r>
            <a:r>
              <a:rPr lang="en-GB" sz="1800" i="1" dirty="0">
                <a:solidFill>
                  <a:srgbClr val="DD0029"/>
                </a:solidFill>
                <a:latin typeface="Montserrat" panose="00000500000000000000" pitchFamily="2" charset="0"/>
                <a:cs typeface="Arial" panose="020B0604020202020204" pitchFamily="34" charset="0"/>
              </a:rPr>
              <a:t>only.</a:t>
            </a:r>
            <a:endParaRPr lang="en-GB" sz="1800" dirty="0">
              <a:solidFill>
                <a:srgbClr val="DD0029"/>
              </a:solidFill>
              <a:latin typeface="Montserrat" panose="00000500000000000000" pitchFamily="2" charset="0"/>
              <a:cs typeface="Arial" panose="020B0604020202020204" pitchFamily="34" charset="0"/>
            </a:endParaRPr>
          </a:p>
          <a:p>
            <a:pPr marL="0" indent="0">
              <a:buNone/>
            </a:pPr>
            <a:r>
              <a:rPr lang="en-GB" sz="1800" dirty="0">
                <a:solidFill>
                  <a:srgbClr val="8A8A8D"/>
                </a:solidFill>
                <a:latin typeface="Montserrat" panose="00000500000000000000" pitchFamily="2" charset="0"/>
                <a:cs typeface="Arial" panose="020B0604020202020204" pitchFamily="34" charset="0"/>
              </a:rPr>
              <a:t>Qualifications: England Boxing Level 2 or above</a:t>
            </a:r>
          </a:p>
          <a:p>
            <a:pPr marL="0" indent="0">
              <a:buNone/>
            </a:pPr>
            <a:r>
              <a:rPr kumimoji="0" lang="en-GB" sz="1800" i="0" u="none" strike="noStrike" kern="1200" cap="none" spc="0" normalizeH="0" baseline="0" noProof="0" dirty="0">
                <a:ln>
                  <a:noFill/>
                </a:ln>
                <a:solidFill>
                  <a:srgbClr val="8A8A8D"/>
                </a:solidFill>
                <a:effectLst/>
                <a:uLnTx/>
                <a:uFillTx/>
                <a:latin typeface="Montserrat" panose="00000500000000000000" pitchFamily="2" charset="0"/>
                <a:cs typeface="Arial" panose="020B0604020202020204" pitchFamily="34" charset="0"/>
              </a:rPr>
              <a:t>Experience:	A m</a:t>
            </a:r>
            <a:r>
              <a:rPr lang="en-GB" sz="1800" dirty="0" err="1">
                <a:solidFill>
                  <a:srgbClr val="8A8A8D"/>
                </a:solidFill>
                <a:latin typeface="Montserrat" panose="00000500000000000000" pitchFamily="2" charset="0"/>
                <a:cs typeface="Arial" panose="020B0604020202020204" pitchFamily="34" charset="0"/>
              </a:rPr>
              <a:t>inimum</a:t>
            </a:r>
            <a:r>
              <a:rPr lang="en-GB" sz="1800" dirty="0">
                <a:solidFill>
                  <a:srgbClr val="8A8A8D"/>
                </a:solidFill>
                <a:latin typeface="Montserrat" panose="00000500000000000000" pitchFamily="2" charset="0"/>
                <a:cs typeface="Arial" panose="020B0604020202020204" pitchFamily="34" charset="0"/>
              </a:rPr>
              <a:t> of 18 months coaching experience</a:t>
            </a:r>
          </a:p>
          <a:p>
            <a:pPr marL="0" indent="0">
              <a:buNone/>
            </a:pPr>
            <a:endParaRPr lang="en-US" sz="2000" b="1" dirty="0">
              <a:solidFill>
                <a:schemeClr val="tx1">
                  <a:lumMod val="85000"/>
                  <a:lumOff val="15000"/>
                </a:schemeClr>
              </a:solidFill>
              <a:latin typeface="Futura Std Bold"/>
              <a:cs typeface="Futura Std Book"/>
            </a:endParaRPr>
          </a:p>
          <a:p>
            <a:pPr marL="0" indent="0">
              <a:buNone/>
            </a:pPr>
            <a:r>
              <a:rPr lang="en-US" sz="1800" b="1" dirty="0">
                <a:latin typeface="Futura Std Bold"/>
                <a:cs typeface="Futura Std Book"/>
              </a:rPr>
              <a:t>APPLICATION PROCESS</a:t>
            </a:r>
          </a:p>
          <a:p>
            <a:pPr marL="0" indent="0">
              <a:buNone/>
            </a:pPr>
            <a:endParaRPr lang="en-GB" sz="2000" dirty="0">
              <a:solidFill>
                <a:schemeClr val="tx1">
                  <a:lumMod val="85000"/>
                  <a:lumOff val="15000"/>
                </a:schemeClr>
              </a:solidFill>
              <a:latin typeface="Montserrat" panose="00000500000000000000" pitchFamily="50" charset="0"/>
              <a:cs typeface="Futura Std Bold"/>
            </a:endParaRPr>
          </a:p>
          <a:p>
            <a:pPr marL="0" indent="0">
              <a:buNone/>
            </a:pPr>
            <a:r>
              <a:rPr lang="en-GB" sz="1600" dirty="0">
                <a:solidFill>
                  <a:srgbClr val="8A8A8D"/>
                </a:solidFill>
                <a:latin typeface="Montserrat" panose="00000500000000000000" pitchFamily="2" charset="0"/>
                <a:cs typeface="Futura Std Bold"/>
              </a:rPr>
              <a:t>To apply: Please send a CV and short covering letter (one page) to </a:t>
            </a:r>
            <a:r>
              <a:rPr lang="en-GB" sz="1600" u="sng" dirty="0">
                <a:solidFill>
                  <a:srgbClr val="DD0029"/>
                </a:solidFill>
                <a:latin typeface="Montserrat" panose="00000500000000000000" pitchFamily="2" charset="0"/>
                <a:cs typeface="Times New Roman" panose="02020603050405020304" pitchFamily="18" charset="0"/>
              </a:rPr>
              <a:t>carl.ellis@</a:t>
            </a:r>
            <a:r>
              <a:rPr lang="en-GB" sz="1600" u="sng" dirty="0">
                <a:solidFill>
                  <a:srgbClr val="DD0029"/>
                </a:solidFill>
                <a:effectLst/>
                <a:latin typeface="Montserrat" panose="00000500000000000000" pitchFamily="2"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englandboxing.org</a:t>
            </a:r>
            <a:endParaRPr lang="en-GB" sz="1600" i="1" u="sng" dirty="0">
              <a:solidFill>
                <a:srgbClr val="DD0029"/>
              </a:solidFill>
              <a:latin typeface="Montserrat" panose="00000500000000000000" pitchFamily="2" charset="0"/>
              <a:cs typeface="Futura Std Bold"/>
            </a:endParaRPr>
          </a:p>
          <a:p>
            <a:pPr marL="0" indent="0">
              <a:buNone/>
            </a:pPr>
            <a:r>
              <a:rPr lang="en-GB" sz="1600" dirty="0">
                <a:solidFill>
                  <a:srgbClr val="8A8A8D"/>
                </a:solidFill>
                <a:latin typeface="Montserrat" panose="00000500000000000000" pitchFamily="2" charset="0"/>
                <a:cs typeface="Futura Std Bold"/>
              </a:rPr>
              <a:t>			</a:t>
            </a:r>
          </a:p>
          <a:p>
            <a:pPr marL="0" indent="0">
              <a:buNone/>
            </a:pPr>
            <a:r>
              <a:rPr lang="en-GB" sz="1600" dirty="0">
                <a:solidFill>
                  <a:srgbClr val="DD0734"/>
                </a:solidFill>
                <a:latin typeface="Montserrat" panose="00000500000000000000" pitchFamily="2" charset="0"/>
                <a:cs typeface="Futura Std Bold"/>
              </a:rPr>
              <a:t>Application Closing Date: 1</a:t>
            </a:r>
            <a:r>
              <a:rPr lang="en-GB" sz="1600" baseline="30000" dirty="0">
                <a:solidFill>
                  <a:srgbClr val="DD0734"/>
                </a:solidFill>
                <a:latin typeface="Montserrat" panose="00000500000000000000" pitchFamily="2" charset="0"/>
                <a:cs typeface="Futura Std Bold"/>
              </a:rPr>
              <a:t>st</a:t>
            </a:r>
            <a:r>
              <a:rPr lang="en-GB" sz="1600" dirty="0">
                <a:solidFill>
                  <a:srgbClr val="DD0734"/>
                </a:solidFill>
                <a:latin typeface="Montserrat" panose="00000500000000000000" pitchFamily="2" charset="0"/>
                <a:cs typeface="Futura Std Bold"/>
              </a:rPr>
              <a:t> October 2025.</a:t>
            </a:r>
          </a:p>
        </p:txBody>
      </p:sp>
      <p:sp>
        <p:nvSpPr>
          <p:cNvPr id="3" name="TextBox 2">
            <a:extLst>
              <a:ext uri="{FF2B5EF4-FFF2-40B4-BE49-F238E27FC236}">
                <a16:creationId xmlns:a16="http://schemas.microsoft.com/office/drawing/2014/main" id="{F0BD1166-03DB-6407-DEAA-1CDC839A8376}"/>
              </a:ext>
            </a:extLst>
          </p:cNvPr>
          <p:cNvSpPr txBox="1"/>
          <p:nvPr/>
        </p:nvSpPr>
        <p:spPr>
          <a:xfrm>
            <a:off x="196850" y="1231864"/>
            <a:ext cx="2959305" cy="369332"/>
          </a:xfrm>
          <a:prstGeom prst="rect">
            <a:avLst/>
          </a:prstGeom>
          <a:noFill/>
        </p:spPr>
        <p:txBody>
          <a:bodyPr wrap="square">
            <a:spAutoFit/>
          </a:bodyPr>
          <a:lstStyle/>
          <a:p>
            <a:pPr marL="0" indent="0">
              <a:buNone/>
            </a:pPr>
            <a:r>
              <a:rPr lang="en-GB" sz="1800" b="1" dirty="0">
                <a:latin typeface="Futura Std Bold"/>
                <a:cs typeface="Futura Std Book"/>
              </a:rPr>
              <a:t>COACH SPECIFICATION</a:t>
            </a:r>
          </a:p>
        </p:txBody>
      </p:sp>
      <p:sp>
        <p:nvSpPr>
          <p:cNvPr id="6" name="TextBox 5">
            <a:extLst>
              <a:ext uri="{FF2B5EF4-FFF2-40B4-BE49-F238E27FC236}">
                <a16:creationId xmlns:a16="http://schemas.microsoft.com/office/drawing/2014/main" id="{3B20CAE1-15DB-4851-F15D-6181DCFD1D92}"/>
              </a:ext>
            </a:extLst>
          </p:cNvPr>
          <p:cNvSpPr txBox="1"/>
          <p:nvPr/>
        </p:nvSpPr>
        <p:spPr>
          <a:xfrm>
            <a:off x="0" y="515897"/>
            <a:ext cx="12192000" cy="369460"/>
          </a:xfrm>
          <a:prstGeom prst="rect">
            <a:avLst/>
          </a:prstGeom>
          <a:solidFill>
            <a:srgbClr val="8A8A8D"/>
          </a:solidFill>
          <a:effectLst/>
        </p:spPr>
        <p:txBody>
          <a:bodyPr wrap="square" rtlCol="0">
            <a:spAutoFit/>
          </a:bodyPr>
          <a:lstStyle/>
          <a:p>
            <a:endParaRPr lang="en-US" sz="1801" dirty="0"/>
          </a:p>
        </p:txBody>
      </p:sp>
      <p:pic>
        <p:nvPicPr>
          <p:cNvPr id="7" name="Picture 6" descr="EB-Logo-2.png">
            <a:extLst>
              <a:ext uri="{FF2B5EF4-FFF2-40B4-BE49-F238E27FC236}">
                <a16:creationId xmlns:a16="http://schemas.microsoft.com/office/drawing/2014/main" id="{EF10ECE5-FC4E-D3AF-6051-47F2DAD72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8517" y="152585"/>
            <a:ext cx="1651341" cy="1642520"/>
          </a:xfrm>
          <a:prstGeom prst="rect">
            <a:avLst/>
          </a:prstGeom>
        </p:spPr>
      </p:pic>
    </p:spTree>
    <p:extLst>
      <p:ext uri="{BB962C8B-B14F-4D97-AF65-F5344CB8AC3E}">
        <p14:creationId xmlns:p14="http://schemas.microsoft.com/office/powerpoint/2010/main" val="765224684"/>
      </p:ext>
    </p:extLst>
  </p:cSld>
  <p:clrMapOvr>
    <a:masterClrMapping/>
  </p:clrMapOvr>
</p:sld>
</file>

<file path=ppt/theme/theme1.xml><?xml version="1.0" encoding="utf-8"?>
<a:theme xmlns:a="http://schemas.openxmlformats.org/drawingml/2006/main" name="Office Theme">
  <a:themeElements>
    <a:clrScheme name="Custom 8">
      <a:dk1>
        <a:srgbClr val="262626"/>
      </a:dk1>
      <a:lt1>
        <a:sysClr val="window" lastClr="FFFFFF"/>
      </a:lt1>
      <a:dk2>
        <a:srgbClr val="DD0029"/>
      </a:dk2>
      <a:lt2>
        <a:srgbClr val="262626"/>
      </a:lt2>
      <a:accent1>
        <a:srgbClr val="DD0029"/>
      </a:accent1>
      <a:accent2>
        <a:srgbClr val="DD0029"/>
      </a:accent2>
      <a:accent3>
        <a:srgbClr val="DD0029"/>
      </a:accent3>
      <a:accent4>
        <a:srgbClr val="DD0029"/>
      </a:accent4>
      <a:accent5>
        <a:srgbClr val="DD0029"/>
      </a:accent5>
      <a:accent6>
        <a:srgbClr val="DD0029"/>
      </a:accent6>
      <a:hlink>
        <a:srgbClr val="DD0029"/>
      </a:hlink>
      <a:folHlink>
        <a:srgbClr val="DD00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9733</TotalTime>
  <Words>781</Words>
  <Application>Microsoft Office PowerPoint</Application>
  <PresentationFormat>Widescreen</PresentationFormat>
  <Paragraphs>93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Futura Std Bold</vt:lpstr>
      <vt:lpstr>Montserrat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dc:creator>
  <cp:lastModifiedBy>Chris Boyd</cp:lastModifiedBy>
  <cp:revision>35</cp:revision>
  <dcterms:created xsi:type="dcterms:W3CDTF">2014-09-18T08:11:24Z</dcterms:created>
  <dcterms:modified xsi:type="dcterms:W3CDTF">2025-09-24T09:32:44Z</dcterms:modified>
</cp:coreProperties>
</file>