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8" r:id="rId4"/>
    <p:sldId id="259" r:id="rId5"/>
    <p:sldId id="260" r:id="rId6"/>
    <p:sldId id="261" r:id="rId7"/>
    <p:sldId id="262" r:id="rId8"/>
    <p:sldId id="263" r:id="rId9"/>
    <p:sldId id="264" r:id="rId10"/>
    <p:sldId id="265" r:id="rId11"/>
    <p:sldId id="278" r:id="rId12"/>
    <p:sldId id="271" r:id="rId13"/>
    <p:sldId id="273" r:id="rId14"/>
    <p:sldId id="279" r:id="rId15"/>
    <p:sldId id="280"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3" autoAdjust="0"/>
    <p:restoredTop sz="86478" autoAdjust="0"/>
  </p:normalViewPr>
  <p:slideViewPr>
    <p:cSldViewPr snapToGrid="0">
      <p:cViewPr varScale="1">
        <p:scale>
          <a:sx n="85" d="100"/>
          <a:sy n="85" d="100"/>
        </p:scale>
        <p:origin x="45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7C5-F529-4E3D-A985-91D627B3B5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887E8F1-68FA-455E-AFB3-66D375082D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7D96D6-515C-4670-884A-20A821CD4653}"/>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DEF9C4E2-AB3E-4293-9356-238FB44984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8B227C-06BF-4309-84E2-5A81889AA53C}"/>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3128151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EA8D3-5819-4246-96E4-137F43CE390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0C9C0E-D95B-4F83-8962-6B90054878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645BBC-0DC9-4323-8965-7FFF89B17276}"/>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8CFCE607-3CF5-4996-B6A8-D14E9FDA41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B03667-BABE-462B-840E-F961B0ECC94A}"/>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7200712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A12061-C5DA-47ED-9439-9E88C09AA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89981-AF2D-4F10-B9AA-311E585C70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B8B58A-7170-44F2-97DA-5069BCB8DA4D}"/>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17B06D84-D277-466F-BDDD-85840FC001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C51993-713B-4996-9E96-011CA5E8AC8C}"/>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23919619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2338E-218C-48D8-A874-959F53A716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38F190-C206-46E5-BCB8-DCB53C2F1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B9E8D8-E4AF-44F7-B5D0-FD16712DF1DE}"/>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FD621A77-D1FD-47D3-AED7-74F9F3DB57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0ACFA9-4826-45F1-A768-49A7759F730D}"/>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5910828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E89E-B84F-4913-A391-3611A9569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ABEFBC-6193-4DF2-B48C-DA414C818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679AB3-DD45-4895-8C5A-377A859EB87E}"/>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4D4420E3-60CD-42D7-932A-478A047DFC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FC89C1-EB9F-4CAE-9FCE-0A6F63A07A1F}"/>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20711863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62877-ED0C-482B-BBE4-785A565150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E3BE68-C4BF-4718-933E-EC248E1C3C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321427F-D481-4471-87DD-C965EA493A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B0BCAE-4AD2-42C5-9FA1-1051D7F65F8A}"/>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6" name="Footer Placeholder 5">
            <a:extLst>
              <a:ext uri="{FF2B5EF4-FFF2-40B4-BE49-F238E27FC236}">
                <a16:creationId xmlns:a16="http://schemas.microsoft.com/office/drawing/2014/main" id="{FE537F68-32DF-4FBE-A4E5-3366205AF8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CA806B-4E59-49FF-9BBD-982B4E3AED0D}"/>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36827174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C14E0-3B62-4251-8556-DD807F0FEF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F4C734-6026-4544-9CA9-EAB69D352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0FEE44-BD53-4E60-8B62-C99FCB2902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DDC97E9-D283-493F-BD4C-0FA8150FC5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1472E2-0828-45EE-A3AD-8DBA9C03B7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99E93B-B035-4CA9-BE79-55D7A8325151}"/>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8" name="Footer Placeholder 7">
            <a:extLst>
              <a:ext uri="{FF2B5EF4-FFF2-40B4-BE49-F238E27FC236}">
                <a16:creationId xmlns:a16="http://schemas.microsoft.com/office/drawing/2014/main" id="{1FEE9C67-51E4-4556-94E5-2B27DFA864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DD6FE1-D781-4F38-910D-F279F4BA805D}"/>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23730361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AED15-1AEE-4743-9554-55D9E9C8E0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F666AD-784D-4DB7-8B47-CEE7200EDD9A}"/>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4" name="Footer Placeholder 3">
            <a:extLst>
              <a:ext uri="{FF2B5EF4-FFF2-40B4-BE49-F238E27FC236}">
                <a16:creationId xmlns:a16="http://schemas.microsoft.com/office/drawing/2014/main" id="{00E2D976-8CDD-4A9C-A799-50F875C053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5FB375-D721-4DD8-8A87-DC7B792220ED}"/>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489979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001B16-8A53-44B6-B341-02B361DA42DB}"/>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3" name="Footer Placeholder 2">
            <a:extLst>
              <a:ext uri="{FF2B5EF4-FFF2-40B4-BE49-F238E27FC236}">
                <a16:creationId xmlns:a16="http://schemas.microsoft.com/office/drawing/2014/main" id="{4B26BA46-54EE-44FD-8DFA-9EFCBAAC69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80E8F4-BBED-44A4-B109-E694D59E864C}"/>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3947778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5EF8-C3D9-4532-AEAC-8A09D5DA09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458BF8-E683-4E16-A3D9-E7DF06DBCC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DDE00AD-065B-4960-B045-19C9BD3F6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FC0468-E549-493E-86A7-CC1899E52AE4}"/>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6" name="Footer Placeholder 5">
            <a:extLst>
              <a:ext uri="{FF2B5EF4-FFF2-40B4-BE49-F238E27FC236}">
                <a16:creationId xmlns:a16="http://schemas.microsoft.com/office/drawing/2014/main" id="{DC0C2A2E-59CD-455A-9E52-C0F72CFB19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640F5F-EE30-453E-90D4-653C18EFCE71}"/>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2275102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64CF8-F584-41E3-BE8F-A962C6FD08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95D89E-88F1-4193-949C-93E3F9270B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D71BA3-8250-48B4-AE76-FCC095C3B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316C1-00E6-4374-B98D-941C87EC5AF1}"/>
              </a:ext>
            </a:extLst>
          </p:cNvPr>
          <p:cNvSpPr>
            <a:spLocks noGrp="1"/>
          </p:cNvSpPr>
          <p:nvPr>
            <p:ph type="dt" sz="half" idx="10"/>
          </p:nvPr>
        </p:nvSpPr>
        <p:spPr/>
        <p:txBody>
          <a:bodyPr/>
          <a:lstStyle/>
          <a:p>
            <a:fld id="{A821510F-28F0-49EB-B981-16DE44E443EE}" type="datetimeFigureOut">
              <a:rPr lang="en-GB" smtClean="0"/>
              <a:t>06/05/2021</a:t>
            </a:fld>
            <a:endParaRPr lang="en-GB"/>
          </a:p>
        </p:txBody>
      </p:sp>
      <p:sp>
        <p:nvSpPr>
          <p:cNvPr id="6" name="Footer Placeholder 5">
            <a:extLst>
              <a:ext uri="{FF2B5EF4-FFF2-40B4-BE49-F238E27FC236}">
                <a16:creationId xmlns:a16="http://schemas.microsoft.com/office/drawing/2014/main" id="{4566D635-F79A-48AB-9B46-4F2DE3BF1D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A1945B-FB5A-4957-A426-59FCFDB96289}"/>
              </a:ext>
            </a:extLst>
          </p:cNvPr>
          <p:cNvSpPr>
            <a:spLocks noGrp="1"/>
          </p:cNvSpPr>
          <p:nvPr>
            <p:ph type="sldNum" sz="quarter" idx="12"/>
          </p:nvPr>
        </p:nvSpPr>
        <p:spPr/>
        <p:txBody>
          <a:bodyPr/>
          <a:lstStyle/>
          <a:p>
            <a:fld id="{C1D001F9-9A35-49A8-93E1-4620823C6289}" type="slidenum">
              <a:rPr lang="en-GB" smtClean="0"/>
              <a:t>‹#›</a:t>
            </a:fld>
            <a:endParaRPr lang="en-GB"/>
          </a:p>
        </p:txBody>
      </p:sp>
    </p:spTree>
    <p:extLst>
      <p:ext uri="{BB962C8B-B14F-4D97-AF65-F5344CB8AC3E}">
        <p14:creationId xmlns:p14="http://schemas.microsoft.com/office/powerpoint/2010/main" val="12298201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9FB43D-0E35-4F2B-89A1-49365E1B3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88036D-E16D-4961-8C0F-004308AAD1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08B3CD-7B60-4D84-9C83-8CB96E7EBF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1510F-28F0-49EB-B981-16DE44E443EE}" type="datetimeFigureOut">
              <a:rPr lang="en-GB" smtClean="0"/>
              <a:t>06/05/2021</a:t>
            </a:fld>
            <a:endParaRPr lang="en-GB"/>
          </a:p>
        </p:txBody>
      </p:sp>
      <p:sp>
        <p:nvSpPr>
          <p:cNvPr id="5" name="Footer Placeholder 4">
            <a:extLst>
              <a:ext uri="{FF2B5EF4-FFF2-40B4-BE49-F238E27FC236}">
                <a16:creationId xmlns:a16="http://schemas.microsoft.com/office/drawing/2014/main" id="{561C877D-2CD5-47F3-825E-B9CB25837A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B8A61B-BFEC-4ADD-8F94-7D1CFDD79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001F9-9A35-49A8-93E1-4620823C6289}" type="slidenum">
              <a:rPr lang="en-GB" smtClean="0"/>
              <a:t>‹#›</a:t>
            </a:fld>
            <a:endParaRPr lang="en-GB"/>
          </a:p>
        </p:txBody>
      </p:sp>
    </p:spTree>
    <p:extLst>
      <p:ext uri="{BB962C8B-B14F-4D97-AF65-F5344CB8AC3E}">
        <p14:creationId xmlns:p14="http://schemas.microsoft.com/office/powerpoint/2010/main" val="1630746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6.png"/><Relationship Id="rId18" Type="http://schemas.openxmlformats.org/officeDocument/2006/relationships/image" Target="../media/image3.svg"/><Relationship Id="rId3" Type="http://schemas.openxmlformats.org/officeDocument/2006/relationships/image" Target="../media/image16.pn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2.png"/><Relationship Id="rId2" Type="http://schemas.openxmlformats.org/officeDocument/2006/relationships/image" Target="../media/image18.jpg"/><Relationship Id="rId16" Type="http://schemas.openxmlformats.org/officeDocument/2006/relationships/image" Target="../media/image5.svg"/><Relationship Id="rId1" Type="http://schemas.openxmlformats.org/officeDocument/2006/relationships/slideLayout" Target="../slideLayouts/slideLayout7.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4.png"/><Relationship Id="rId10" Type="http://schemas.openxmlformats.org/officeDocument/2006/relationships/image" Target="../media/image13.svg"/><Relationship Id="rId19" Type="http://schemas.openxmlformats.org/officeDocument/2006/relationships/image" Target="../media/image1.png"/><Relationship Id="rId4" Type="http://schemas.openxmlformats.org/officeDocument/2006/relationships/image" Target="../media/image17.svg"/><Relationship Id="rId9" Type="http://schemas.openxmlformats.org/officeDocument/2006/relationships/image" Target="../media/image12.png"/><Relationship Id="rId14" Type="http://schemas.openxmlformats.org/officeDocument/2006/relationships/image" Target="../media/image7.sv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sv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A3EEC-34EF-4590-97E2-AE8C9DF86342}"/>
              </a:ext>
            </a:extLst>
          </p:cNvPr>
          <p:cNvSpPr>
            <a:spLocks noGrp="1"/>
          </p:cNvSpPr>
          <p:nvPr>
            <p:ph type="ctrTitle"/>
          </p:nvPr>
        </p:nvSpPr>
        <p:spPr>
          <a:xfrm>
            <a:off x="1377580" y="1554722"/>
            <a:ext cx="6455233" cy="3744746"/>
          </a:xfrm>
        </p:spPr>
        <p:txBody>
          <a:bodyPr anchor="ctr" anchorCtr="0">
            <a:normAutofit/>
          </a:bodyPr>
          <a:lstStyle/>
          <a:p>
            <a:pPr algn="l"/>
            <a:r>
              <a:rPr lang="en-GB" sz="7000" dirty="0">
                <a:latin typeface="Arial" panose="020B0604020202020204" pitchFamily="34" charset="0"/>
                <a:cs typeface="Arial" panose="020B0604020202020204" pitchFamily="34" charset="0"/>
              </a:rPr>
              <a:t>R&amp;J Core  Model and Profile</a:t>
            </a:r>
            <a:br>
              <a:rPr lang="en-GB" sz="70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What it takes to be an England Boxing Official</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Version 2.0 </a:t>
            </a:r>
          </a:p>
        </p:txBody>
      </p:sp>
      <p:sp>
        <p:nvSpPr>
          <p:cNvPr id="37" name="Rectangle 36">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EB-Logo-2.png">
            <a:extLst>
              <a:ext uri="{FF2B5EF4-FFF2-40B4-BE49-F238E27FC236}">
                <a16:creationId xmlns:a16="http://schemas.microsoft.com/office/drawing/2014/main" id="{5CAC8420-CD03-47B4-B26C-5357CBB72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017" y="2386148"/>
            <a:ext cx="2101385" cy="2085703"/>
          </a:xfrm>
          <a:prstGeom prst="rect">
            <a:avLst/>
          </a:prstGeom>
        </p:spPr>
      </p:pic>
    </p:spTree>
    <p:extLst>
      <p:ext uri="{BB962C8B-B14F-4D97-AF65-F5344CB8AC3E}">
        <p14:creationId xmlns:p14="http://schemas.microsoft.com/office/powerpoint/2010/main" val="25449221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EEA3061-0B35-4934-81B1-6D45B3582528}"/>
              </a:ext>
            </a:extLst>
          </p:cNvPr>
          <p:cNvSpPr>
            <a:spLocks noGrp="1"/>
          </p:cNvSpPr>
          <p:nvPr>
            <p:ph type="title"/>
          </p:nvPr>
        </p:nvSpPr>
        <p:spPr>
          <a:xfrm>
            <a:off x="2615947" y="1759340"/>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Mindset, it’s about the boxers…</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do the boxers need from the officials?</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Boxing is Boxing, however every boxer is different?</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There is a person within the Boxer (Person, Athlete, Boxer)</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Your performance and decision making defines a boxers career, think about that for a moment!</a:t>
            </a:r>
            <a:br>
              <a:rPr lang="en-US" sz="1700" dirty="0">
                <a:solidFill>
                  <a:schemeClr val="bg1">
                    <a:lumMod val="95000"/>
                    <a:lumOff val="5000"/>
                  </a:schemeClr>
                </a:solidFill>
              </a:rPr>
            </a:br>
            <a:endParaRPr lang="en-US" sz="1700" dirty="0">
              <a:solidFill>
                <a:schemeClr val="bg1">
                  <a:lumMod val="95000"/>
                  <a:lumOff val="5000"/>
                </a:schemeClr>
              </a:solidFill>
            </a:endParaRPr>
          </a:p>
        </p:txBody>
      </p:sp>
      <p:sp>
        <p:nvSpPr>
          <p:cNvPr id="6" name="Rectangle 5" descr="Podium">
            <a:extLst>
              <a:ext uri="{FF2B5EF4-FFF2-40B4-BE49-F238E27FC236}">
                <a16:creationId xmlns:a16="http://schemas.microsoft.com/office/drawing/2014/main" id="{42A8604B-1412-42D3-93A5-C5258840498D}"/>
              </a:ext>
            </a:extLst>
          </p:cNvPr>
          <p:cNvSpPr/>
          <p:nvPr/>
        </p:nvSpPr>
        <p:spPr>
          <a:xfrm>
            <a:off x="5398079" y="4978697"/>
            <a:ext cx="1524652" cy="1317035"/>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1E2EEAE0-5441-4927-86CA-940B332BDD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222259378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A3EEC-34EF-4590-97E2-AE8C9DF86342}"/>
              </a:ext>
            </a:extLst>
          </p:cNvPr>
          <p:cNvSpPr>
            <a:spLocks noGrp="1"/>
          </p:cNvSpPr>
          <p:nvPr>
            <p:ph type="ctrTitle"/>
          </p:nvPr>
        </p:nvSpPr>
        <p:spPr>
          <a:xfrm>
            <a:off x="1377580" y="1108417"/>
            <a:ext cx="6455233" cy="919166"/>
          </a:xfrm>
        </p:spPr>
        <p:txBody>
          <a:bodyPr anchor="ctr" anchorCtr="0">
            <a:normAutofit/>
          </a:bodyPr>
          <a:lstStyle/>
          <a:p>
            <a:pPr algn="l"/>
            <a:r>
              <a:rPr lang="en-GB" sz="5400" dirty="0">
                <a:latin typeface="Arial" panose="020B0604020202020204" pitchFamily="34" charset="0"/>
                <a:cs typeface="Arial" panose="020B0604020202020204" pitchFamily="34" charset="0"/>
              </a:rPr>
              <a:t>Mindful of…..</a:t>
            </a:r>
            <a:endParaRPr lang="en-GB" sz="20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EB-Logo-2.png">
            <a:extLst>
              <a:ext uri="{FF2B5EF4-FFF2-40B4-BE49-F238E27FC236}">
                <a16:creationId xmlns:a16="http://schemas.microsoft.com/office/drawing/2014/main" id="{5CAC8420-CD03-47B4-B26C-5357CBB72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017" y="2386148"/>
            <a:ext cx="2101385" cy="2085703"/>
          </a:xfrm>
          <a:prstGeom prst="rect">
            <a:avLst/>
          </a:prstGeom>
        </p:spPr>
      </p:pic>
      <p:sp>
        <p:nvSpPr>
          <p:cNvPr id="8" name="Title 1">
            <a:extLst>
              <a:ext uri="{FF2B5EF4-FFF2-40B4-BE49-F238E27FC236}">
                <a16:creationId xmlns:a16="http://schemas.microsoft.com/office/drawing/2014/main" id="{12987E1D-A568-4D06-8961-419EE87ECC9C}"/>
              </a:ext>
            </a:extLst>
          </p:cNvPr>
          <p:cNvSpPr txBox="1">
            <a:spLocks/>
          </p:cNvSpPr>
          <p:nvPr/>
        </p:nvSpPr>
        <p:spPr>
          <a:xfrm>
            <a:off x="1463108" y="1853851"/>
            <a:ext cx="6455233" cy="4637356"/>
          </a:xfrm>
          <a:prstGeom prst="rect">
            <a:avLst/>
          </a:prstGeom>
        </p:spPr>
        <p:txBody>
          <a:bodyPr vert="horz" lIns="91440" tIns="45720" rIns="91440" bIns="45720" rtlCol="0" anchor="ctr"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Arial" panose="020B0604020202020204" pitchFamily="34" charset="0"/>
              <a:buChar char="•"/>
            </a:pPr>
            <a:r>
              <a:rPr lang="en-US" sz="2000" dirty="0">
                <a:latin typeface="Arial" panose="020B0604020202020204" pitchFamily="34" charset="0"/>
                <a:cs typeface="Arial" panose="020B0604020202020204" pitchFamily="34" charset="0"/>
              </a:rPr>
              <a:t>The Recency Effect</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The Primary Effect</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Unconscious Biases</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Confirmation Bias</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Horn Effect</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Halo Effect</a:t>
            </a:r>
          </a:p>
          <a:p>
            <a:pPr marL="342900" indent="-342900" algn="l">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Reflective Practice</a:t>
            </a:r>
          </a:p>
          <a:p>
            <a:pPr algn="l"/>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703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fade">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animEffect transition="in" filter="fade">
                                      <p:cBhvr>
                                        <p:cTn id="27" dur="500"/>
                                        <p:tgtEl>
                                          <p:spTgt spid="8">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10" end="10"/>
                                            </p:txEl>
                                          </p:spTgt>
                                        </p:tgtEl>
                                        <p:attrNameLst>
                                          <p:attrName>style.visibility</p:attrName>
                                        </p:attrNameLst>
                                      </p:cBhvr>
                                      <p:to>
                                        <p:strVal val="visible"/>
                                      </p:to>
                                    </p:set>
                                    <p:animEffect transition="in" filter="fade">
                                      <p:cBhvr>
                                        <p:cTn id="32" dur="500"/>
                                        <p:tgtEl>
                                          <p:spTgt spid="8">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animEffect transition="in" filter="fade">
                                      <p:cBhvr>
                                        <p:cTn id="3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CC7E040-43A5-4ABA-B12C-948506FABE3A}"/>
              </a:ext>
            </a:extLst>
          </p:cNvPr>
          <p:cNvSpPr>
            <a:spLocks noGrp="1"/>
          </p:cNvSpPr>
          <p:nvPr>
            <p:ph type="title"/>
          </p:nvPr>
        </p:nvSpPr>
        <p:spPr>
          <a:xfrm>
            <a:off x="838200" y="365125"/>
            <a:ext cx="10515600" cy="1325563"/>
          </a:xfrm>
        </p:spPr>
        <p:txBody>
          <a:bodyPr>
            <a:normAutofit/>
          </a:bodyPr>
          <a:lstStyle/>
          <a:p>
            <a:r>
              <a:rPr lang="en-GB" dirty="0">
                <a:solidFill>
                  <a:srgbClr val="FFFFFF"/>
                </a:solidFill>
                <a:latin typeface="Montserrat" panose="02000505000000020004" pitchFamily="2" charset="0"/>
              </a:rPr>
              <a:t>Mindful of….</a:t>
            </a:r>
          </a:p>
        </p:txBody>
      </p:sp>
      <p:pic>
        <p:nvPicPr>
          <p:cNvPr id="25" name="Picture 24" descr="EB-Logo-2.png">
            <a:extLst>
              <a:ext uri="{FF2B5EF4-FFF2-40B4-BE49-F238E27FC236}">
                <a16:creationId xmlns:a16="http://schemas.microsoft.com/office/drawing/2014/main" id="{FCF827F7-152A-4BB3-8146-ED4623DCFF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7328" y="295241"/>
            <a:ext cx="1072943" cy="1064936"/>
          </a:xfrm>
          <a:prstGeom prst="rect">
            <a:avLst/>
          </a:prstGeom>
        </p:spPr>
      </p:pic>
      <p:sp>
        <p:nvSpPr>
          <p:cNvPr id="3" name="Content Placeholder 2">
            <a:extLst>
              <a:ext uri="{FF2B5EF4-FFF2-40B4-BE49-F238E27FC236}">
                <a16:creationId xmlns:a16="http://schemas.microsoft.com/office/drawing/2014/main" id="{B1FA55DE-2D09-4E17-BD91-481C4814A9C2}"/>
              </a:ext>
            </a:extLst>
          </p:cNvPr>
          <p:cNvSpPr>
            <a:spLocks noGrp="1"/>
          </p:cNvSpPr>
          <p:nvPr>
            <p:ph idx="1"/>
          </p:nvPr>
        </p:nvSpPr>
        <p:spPr>
          <a:xfrm>
            <a:off x="538161" y="1690687"/>
            <a:ext cx="11141869" cy="4731543"/>
          </a:xfrm>
        </p:spPr>
        <p:txBody>
          <a:bodyPr>
            <a:normAutofit fontScale="85000" lnSpcReduction="10000"/>
          </a:bodyPr>
          <a:lstStyle/>
          <a:p>
            <a:pPr marL="342900" lvl="0" indent="-342900">
              <a:buFont typeface="Times New Roman" panose="02020603050405020304" pitchFamily="18" charset="0"/>
              <a:buChar char="•"/>
              <a:tabLst>
                <a:tab pos="457200" algn="l"/>
              </a:tabLst>
            </a:pPr>
            <a:r>
              <a:rPr lang="en-GB" sz="1800" dirty="0">
                <a:effectLst/>
                <a:latin typeface="Montserrat" panose="02000505000000020004"/>
                <a:ea typeface="Times New Roman" panose="02020603050405020304" pitchFamily="18" charset="0"/>
              </a:rPr>
              <a:t>The </a:t>
            </a:r>
            <a:r>
              <a:rPr lang="en-GB" sz="1800" b="1" dirty="0">
                <a:effectLst/>
                <a:latin typeface="Montserrat" panose="02000505000000020004"/>
                <a:ea typeface="Times New Roman" panose="02020603050405020304" pitchFamily="18" charset="0"/>
              </a:rPr>
              <a:t>recency effect</a:t>
            </a:r>
            <a:r>
              <a:rPr lang="en-GB" sz="1800" dirty="0">
                <a:effectLst/>
                <a:latin typeface="Montserrat" panose="02000505000000020004"/>
                <a:ea typeface="Times New Roman" panose="02020603050405020304" pitchFamily="18" charset="0"/>
              </a:rPr>
              <a:t> is a cognitive bias that relates to recall of memory. The more recent the memory, the clearer it is. As a R&amp;J (specifically judging), it is essential to recall all observations during the round to make an informed, fair and consistent decision.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r>
              <a:rPr lang="en-GB" sz="1800" dirty="0">
                <a:effectLst/>
                <a:latin typeface="Montserrat" panose="02000505000000020004"/>
                <a:ea typeface="Times New Roman" panose="02020603050405020304" pitchFamily="18" charset="0"/>
              </a:rPr>
              <a:t>The </a:t>
            </a:r>
            <a:r>
              <a:rPr lang="en-GB" sz="1800" b="1" dirty="0">
                <a:effectLst/>
                <a:latin typeface="Montserrat" panose="02000505000000020004"/>
                <a:ea typeface="Times New Roman" panose="02020603050405020304" pitchFamily="18" charset="0"/>
              </a:rPr>
              <a:t>primary effect</a:t>
            </a:r>
            <a:r>
              <a:rPr lang="en-GB" sz="1800" dirty="0">
                <a:effectLst/>
                <a:latin typeface="Montserrat" panose="02000505000000020004"/>
                <a:ea typeface="Times New Roman" panose="02020603050405020304" pitchFamily="18" charset="0"/>
              </a:rPr>
              <a:t> is a cognitive bias that relates to recall of memory, similar to the </a:t>
            </a:r>
            <a:r>
              <a:rPr lang="en-GB" sz="1800" b="1" dirty="0">
                <a:effectLst/>
                <a:latin typeface="Montserrat" panose="02000505000000020004"/>
                <a:ea typeface="Times New Roman" panose="02020603050405020304" pitchFamily="18" charset="0"/>
              </a:rPr>
              <a:t>recency effect</a:t>
            </a:r>
            <a:r>
              <a:rPr lang="en-GB" sz="1800" dirty="0">
                <a:effectLst/>
                <a:latin typeface="Montserrat" panose="02000505000000020004"/>
                <a:ea typeface="Times New Roman" panose="02020603050405020304" pitchFamily="18" charset="0"/>
              </a:rPr>
              <a:t>. </a:t>
            </a:r>
            <a:r>
              <a:rPr lang="en-GB" sz="1800" b="1" dirty="0">
                <a:effectLst/>
                <a:latin typeface="Montserrat" panose="02000505000000020004"/>
                <a:ea typeface="Times New Roman" panose="02020603050405020304" pitchFamily="18" charset="0"/>
              </a:rPr>
              <a:t>Primary effect </a:t>
            </a:r>
            <a:r>
              <a:rPr lang="en-GB" sz="1800" dirty="0">
                <a:effectLst/>
                <a:latin typeface="Montserrat" panose="02000505000000020004"/>
                <a:ea typeface="Times New Roman" panose="02020603050405020304" pitchFamily="18" charset="0"/>
              </a:rPr>
              <a:t>highlights the process whereby the first few observations you make are learnt more rapidity than in the middle. In relation to the R&amp;J roles having clear observations during the whole round is essential. What happens in the middle minute is just as important as the first and the last minute.</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r>
              <a:rPr lang="en-GB" sz="1800" b="1" dirty="0">
                <a:effectLst/>
                <a:latin typeface="Montserrat" panose="02000505000000020004"/>
                <a:ea typeface="Times New Roman" panose="02020603050405020304" pitchFamily="18" charset="0"/>
              </a:rPr>
              <a:t>Unconscious biases</a:t>
            </a:r>
            <a:r>
              <a:rPr lang="en-GB" sz="1800" dirty="0">
                <a:effectLst/>
                <a:latin typeface="Montserrat" panose="02000505000000020004"/>
                <a:ea typeface="Times New Roman" panose="02020603050405020304" pitchFamily="18" charset="0"/>
              </a:rPr>
              <a:t>, also known as </a:t>
            </a:r>
            <a:r>
              <a:rPr lang="en-GB" sz="1800" b="1" dirty="0">
                <a:effectLst/>
                <a:latin typeface="Montserrat" panose="02000505000000020004"/>
                <a:ea typeface="Times New Roman" panose="02020603050405020304" pitchFamily="18" charset="0"/>
              </a:rPr>
              <a:t>implicit biases</a:t>
            </a:r>
            <a:r>
              <a:rPr lang="en-GB" sz="1800" dirty="0">
                <a:effectLst/>
                <a:latin typeface="Montserrat" panose="02000505000000020004"/>
                <a:ea typeface="Times New Roman" panose="02020603050405020304" pitchFamily="18" charset="0"/>
              </a:rPr>
              <a:t>, are the underlying attitudes and stereotypes that people </a:t>
            </a:r>
            <a:r>
              <a:rPr lang="en-GB" sz="1800" b="1" dirty="0">
                <a:effectLst/>
                <a:latin typeface="Montserrat" panose="02000505000000020004"/>
                <a:ea typeface="Times New Roman" panose="02020603050405020304" pitchFamily="18" charset="0"/>
              </a:rPr>
              <a:t>unconsciously</a:t>
            </a:r>
            <a:r>
              <a:rPr lang="en-GB" sz="1800" dirty="0">
                <a:effectLst/>
                <a:latin typeface="Montserrat" panose="02000505000000020004"/>
                <a:ea typeface="Times New Roman" panose="02020603050405020304" pitchFamily="18" charset="0"/>
              </a:rPr>
              <a:t> attribute to another person or group of people that affect how they understand and engage with a person or group. Remember, as a R&amp;J your role is to judge the performance and make sure the best boxer who performs the best during the bout wins. (Red or Blue!)</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r>
              <a:rPr lang="en-GB" sz="1800" b="1" dirty="0">
                <a:effectLst/>
                <a:latin typeface="Montserrat" panose="02000505000000020004"/>
                <a:ea typeface="Times New Roman" panose="02020603050405020304" pitchFamily="18" charset="0"/>
              </a:rPr>
              <a:t>Confirmation bias</a:t>
            </a:r>
            <a:r>
              <a:rPr lang="en-GB" sz="1800" dirty="0">
                <a:effectLst/>
                <a:latin typeface="Montserrat" panose="02000505000000020004"/>
                <a:ea typeface="Times New Roman" panose="02020603050405020304" pitchFamily="18" charset="0"/>
              </a:rPr>
              <a:t> is the tendency to search for, interpret, favour and recall information in a way that confirms or supports one's prior beliefs or values. This relates to justification of decisions. Using facts and aiming to be objective with a clear process helps.</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r>
              <a:rPr lang="en-GB" sz="1800" dirty="0">
                <a:effectLst/>
                <a:latin typeface="Montserrat" panose="02000505000000020004"/>
                <a:ea typeface="Times New Roman" panose="02020603050405020304" pitchFamily="18" charset="0"/>
              </a:rPr>
              <a:t>The </a:t>
            </a:r>
            <a:r>
              <a:rPr lang="en-GB" sz="1800" b="1" dirty="0">
                <a:effectLst/>
                <a:latin typeface="Montserrat" panose="02000505000000020004"/>
                <a:ea typeface="Times New Roman" panose="02020603050405020304" pitchFamily="18" charset="0"/>
              </a:rPr>
              <a:t>horn effect,</a:t>
            </a:r>
            <a:r>
              <a:rPr lang="en-GB" sz="1800" dirty="0">
                <a:effectLst/>
                <a:latin typeface="Montserrat" panose="02000505000000020004"/>
                <a:ea typeface="Times New Roman" panose="02020603050405020304" pitchFamily="18" charset="0"/>
              </a:rPr>
              <a:t> is a form of cognitive bias that causes one’s perception of another to be unduly influenced by a negative trait. As a comment make sense of this, the boxer is alright I just don’t like the way they enter the ring! Be mindful that the role of the R&amp;Js is to observer and judge performance in the ring based on the scoring criteria.</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r>
              <a:rPr lang="en-GB" sz="1800" dirty="0">
                <a:effectLst/>
                <a:latin typeface="Montserrat" panose="02000505000000020004"/>
                <a:ea typeface="Times New Roman" panose="02020603050405020304" pitchFamily="18" charset="0"/>
              </a:rPr>
              <a:t>The </a:t>
            </a:r>
            <a:r>
              <a:rPr lang="en-GB" sz="1800" b="1" dirty="0">
                <a:effectLst/>
                <a:latin typeface="Montserrat" panose="02000505000000020004"/>
                <a:ea typeface="Times New Roman" panose="02020603050405020304" pitchFamily="18" charset="0"/>
              </a:rPr>
              <a:t>Halo effect </a:t>
            </a:r>
            <a:r>
              <a:rPr lang="en-GB" sz="1800" dirty="0">
                <a:effectLst/>
                <a:latin typeface="Montserrat" panose="02000505000000020004"/>
                <a:ea typeface="Times New Roman" panose="02020603050405020304" pitchFamily="18" charset="0"/>
              </a:rPr>
              <a:t>is linked with the horn effect, however the influence of a positive trait can effect one’s observations, judgement and decision making. Factors such as where they are from, who they are coached by, the boxers out of the ring behaviours (he is a nice lad, good family, I really like them). Once again make observations and judgments in the ring and aligned to the scoring criteria. Essential that the best boxer is awarded the win. </a:t>
            </a:r>
          </a:p>
          <a:p>
            <a:pPr marL="342900" indent="-342900">
              <a:buFont typeface="Times New Roman" panose="02020603050405020304" pitchFamily="18" charset="0"/>
              <a:buChar char="•"/>
              <a:tabLst>
                <a:tab pos="457200" algn="l"/>
              </a:tabLst>
            </a:pPr>
            <a:r>
              <a:rPr lang="en-GB" sz="1800" b="1" dirty="0">
                <a:effectLst/>
                <a:latin typeface="Montserrat" panose="02000505000000020004"/>
                <a:ea typeface="Times New Roman" panose="02020603050405020304" pitchFamily="18" charset="0"/>
              </a:rPr>
              <a:t>Reflective practice</a:t>
            </a:r>
            <a:r>
              <a:rPr lang="en-GB" sz="1800" dirty="0">
                <a:effectLst/>
                <a:latin typeface="Montserrat" panose="02000505000000020004"/>
                <a:ea typeface="Times New Roman" panose="02020603050405020304" pitchFamily="18" charset="0"/>
              </a:rPr>
              <a:t> is the ability to reflect on one's actions so as to engage in a process of continuous learning. A world class R&amp;J will reflect for action, in action and on action. Therefore, reflection becomes a key part of getting better, progressing and making the most of experiences.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457200" algn="l"/>
              </a:tabLst>
            </a:pP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04172865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a:extLst>
              <a:ext uri="{FF2B5EF4-FFF2-40B4-BE49-F238E27FC236}">
                <a16:creationId xmlns:a16="http://schemas.microsoft.com/office/drawing/2014/main" id="{3AE6F3E8-1BA9-5341-9B22-32766CD68D1D}"/>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t="20" r="4259" b="9074"/>
          <a:stretch/>
        </p:blipFill>
        <p:spPr>
          <a:xfrm>
            <a:off x="0" y="0"/>
            <a:ext cx="12192000" cy="6858000"/>
          </a:xfrm>
          <a:prstGeom prst="rect">
            <a:avLst/>
          </a:prstGeom>
        </p:spPr>
      </p:pic>
      <p:sp>
        <p:nvSpPr>
          <p:cNvPr id="74" name="Rectangle 73"/>
          <p:cNvSpPr/>
          <p:nvPr/>
        </p:nvSpPr>
        <p:spPr>
          <a:xfrm>
            <a:off x="578088" y="2888663"/>
            <a:ext cx="260584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Mental Focus and Attention</a:t>
            </a:r>
            <a:endParaRPr lang="en-US" sz="1600" b="1" dirty="0">
              <a:solidFill>
                <a:schemeClr val="tx1"/>
              </a:solidFill>
              <a:latin typeface="Montserrat" panose="02000505000000020004" pitchFamily="2" charset="0"/>
            </a:endParaRPr>
          </a:p>
        </p:txBody>
      </p:sp>
      <p:sp>
        <p:nvSpPr>
          <p:cNvPr id="75" name="Rectangle 74"/>
          <p:cNvSpPr/>
          <p:nvPr/>
        </p:nvSpPr>
        <p:spPr>
          <a:xfrm>
            <a:off x="8950015" y="2888663"/>
            <a:ext cx="260584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Mindset – it’s about </a:t>
            </a:r>
          </a:p>
          <a:p>
            <a:pPr lvl="0" algn="ctr"/>
            <a:r>
              <a:rPr lang="en-GB" sz="1600" b="1" dirty="0">
                <a:solidFill>
                  <a:schemeClr val="tx1"/>
                </a:solidFill>
                <a:latin typeface="Montserrat" panose="02000505000000020004" pitchFamily="2" charset="0"/>
              </a:rPr>
              <a:t>the boxers…</a:t>
            </a:r>
            <a:endParaRPr lang="en-US" sz="1600" b="1" dirty="0">
              <a:solidFill>
                <a:schemeClr val="tx1"/>
              </a:solidFill>
              <a:latin typeface="Montserrat" panose="02000505000000020004" pitchFamily="2" charset="0"/>
            </a:endParaRPr>
          </a:p>
        </p:txBody>
      </p:sp>
      <p:sp>
        <p:nvSpPr>
          <p:cNvPr id="76" name="Rectangle 75"/>
          <p:cNvSpPr/>
          <p:nvPr/>
        </p:nvSpPr>
        <p:spPr>
          <a:xfrm>
            <a:off x="8950015" y="3851795"/>
            <a:ext cx="290167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Working as part of a team and being approachable  </a:t>
            </a:r>
            <a:r>
              <a:rPr lang="en-GB" sz="1600" dirty="0">
                <a:solidFill>
                  <a:schemeClr val="tx1"/>
                </a:solidFill>
                <a:latin typeface="Montserrat" panose="02000505000000020004" pitchFamily="2" charset="0"/>
              </a:rPr>
              <a:t> </a:t>
            </a:r>
            <a:endParaRPr lang="en-US" sz="1600" dirty="0">
              <a:solidFill>
                <a:schemeClr val="tx1"/>
              </a:solidFill>
              <a:latin typeface="Montserrat" panose="02000505000000020004" pitchFamily="2" charset="0"/>
            </a:endParaRPr>
          </a:p>
        </p:txBody>
      </p:sp>
      <p:sp>
        <p:nvSpPr>
          <p:cNvPr id="77" name="Rectangle 76"/>
          <p:cNvSpPr/>
          <p:nvPr/>
        </p:nvSpPr>
        <p:spPr>
          <a:xfrm>
            <a:off x="8208482" y="4761490"/>
            <a:ext cx="3146058"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Willing to learn, taking on feedback and getting better</a:t>
            </a:r>
            <a:endParaRPr lang="en-US" sz="1600" b="1" dirty="0">
              <a:solidFill>
                <a:schemeClr val="tx1"/>
              </a:solidFill>
              <a:latin typeface="Montserrat" panose="02000505000000020004" pitchFamily="2" charset="0"/>
            </a:endParaRPr>
          </a:p>
        </p:txBody>
      </p:sp>
      <p:sp>
        <p:nvSpPr>
          <p:cNvPr id="78" name="Rectangle 77"/>
          <p:cNvSpPr/>
          <p:nvPr/>
        </p:nvSpPr>
        <p:spPr>
          <a:xfrm>
            <a:off x="636143" y="3841550"/>
            <a:ext cx="272798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Professional Judgement </a:t>
            </a:r>
          </a:p>
          <a:p>
            <a:pPr lvl="0" algn="ctr"/>
            <a:r>
              <a:rPr lang="en-GB" sz="1600" b="1" dirty="0">
                <a:solidFill>
                  <a:schemeClr val="tx1"/>
                </a:solidFill>
                <a:latin typeface="Montserrat" panose="02000505000000020004" pitchFamily="2" charset="0"/>
              </a:rPr>
              <a:t>and Decision Making</a:t>
            </a:r>
            <a:endParaRPr lang="en-US" sz="1600" b="1" dirty="0">
              <a:solidFill>
                <a:schemeClr val="tx1"/>
              </a:solidFill>
              <a:latin typeface="Montserrat" panose="02000505000000020004" pitchFamily="2" charset="0"/>
            </a:endParaRPr>
          </a:p>
        </p:txBody>
      </p:sp>
      <p:sp>
        <p:nvSpPr>
          <p:cNvPr id="79" name="Rectangle 78"/>
          <p:cNvSpPr/>
          <p:nvPr/>
        </p:nvSpPr>
        <p:spPr>
          <a:xfrm>
            <a:off x="1344929" y="4794437"/>
            <a:ext cx="272798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Knowing and Understanding the Rules </a:t>
            </a:r>
            <a:endParaRPr lang="en-US" sz="1600" b="1" dirty="0">
              <a:solidFill>
                <a:schemeClr val="tx1"/>
              </a:solidFill>
              <a:latin typeface="Montserrat" panose="02000505000000020004" pitchFamily="2" charset="0"/>
            </a:endParaRPr>
          </a:p>
        </p:txBody>
      </p:sp>
      <p:sp>
        <p:nvSpPr>
          <p:cNvPr id="80" name="Rectangle 79"/>
          <p:cNvSpPr/>
          <p:nvPr/>
        </p:nvSpPr>
        <p:spPr>
          <a:xfrm>
            <a:off x="3396898" y="5755163"/>
            <a:ext cx="260584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Quality Observations </a:t>
            </a:r>
            <a:endParaRPr lang="en-US" sz="1600" b="1" dirty="0">
              <a:solidFill>
                <a:schemeClr val="tx1"/>
              </a:solidFill>
              <a:latin typeface="Montserrat" panose="02000505000000020004" pitchFamily="2" charset="0"/>
            </a:endParaRPr>
          </a:p>
        </p:txBody>
      </p:sp>
      <p:sp>
        <p:nvSpPr>
          <p:cNvPr id="81" name="Rectangle 80"/>
          <p:cNvSpPr/>
          <p:nvPr/>
        </p:nvSpPr>
        <p:spPr>
          <a:xfrm>
            <a:off x="6999766" y="5771220"/>
            <a:ext cx="2694649"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Montserrat" panose="02000505000000020004" pitchFamily="2" charset="0"/>
              </a:rPr>
              <a:t>Core Values as a person </a:t>
            </a:r>
          </a:p>
          <a:p>
            <a:pPr lvl="0" algn="ctr"/>
            <a:r>
              <a:rPr lang="en-GB" sz="1600" b="1" dirty="0">
                <a:solidFill>
                  <a:schemeClr val="tx1"/>
                </a:solidFill>
                <a:latin typeface="Montserrat" panose="02000505000000020004" pitchFamily="2" charset="0"/>
              </a:rPr>
              <a:t>and role </a:t>
            </a:r>
            <a:endParaRPr lang="en-US" sz="1600" b="1" dirty="0">
              <a:solidFill>
                <a:schemeClr val="tx1"/>
              </a:solidFill>
              <a:latin typeface="Montserrat" panose="02000505000000020004" pitchFamily="2" charset="0"/>
            </a:endParaRPr>
          </a:p>
        </p:txBody>
      </p:sp>
      <p:sp>
        <p:nvSpPr>
          <p:cNvPr id="87" name="Oval 86"/>
          <p:cNvSpPr/>
          <p:nvPr/>
        </p:nvSpPr>
        <p:spPr>
          <a:xfrm>
            <a:off x="4400550" y="1425972"/>
            <a:ext cx="3390900" cy="3390900"/>
          </a:xfrm>
          <a:prstGeom prst="ellipse">
            <a:avLst/>
          </a:prstGeom>
          <a:gradFill>
            <a:gsLst>
              <a:gs pos="52000">
                <a:schemeClr val="bg1">
                  <a:lumMod val="0"/>
                  <a:lumOff val="100000"/>
                  <a:alpha val="0"/>
                </a:schemeClr>
              </a:gs>
              <a:gs pos="0">
                <a:schemeClr val="bg1">
                  <a:lumMod val="85000"/>
                </a:schemeClr>
              </a:gs>
            </a:gsLst>
            <a:lin ang="5400000" scaled="0"/>
          </a:gradFill>
          <a:ln w="38100" cap="flat">
            <a:gradFill>
              <a:gsLst>
                <a:gs pos="36000">
                  <a:schemeClr val="tx2">
                    <a:lumMod val="5000"/>
                    <a:lumOff val="95000"/>
                    <a:alpha val="0"/>
                  </a:schemeClr>
                </a:gs>
                <a:gs pos="100000">
                  <a:schemeClr val="tx2">
                    <a:lumMod val="75000"/>
                  </a:schemeClr>
                </a:gs>
              </a:gsLst>
              <a:lin ang="5400000" scaled="0"/>
            </a:gra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327100" y="3082068"/>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636508" y="4675716"/>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726456" y="3082068"/>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911746" y="4300350"/>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171240" y="4300350"/>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254861" y="2888663"/>
            <a:ext cx="721006" cy="721006"/>
            <a:chOff x="827116" y="1581150"/>
            <a:chExt cx="1162050" cy="1162050"/>
          </a:xfrm>
        </p:grpSpPr>
        <p:sp>
          <p:nvSpPr>
            <p:cNvPr id="10" name="Oval 9"/>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Oval 11"/>
          <p:cNvSpPr/>
          <p:nvPr/>
        </p:nvSpPr>
        <p:spPr>
          <a:xfrm>
            <a:off x="4480573" y="3751188"/>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567967" y="3751188"/>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604944" y="4649958"/>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6450234" y="4973904"/>
            <a:ext cx="721006" cy="721006"/>
            <a:chOff x="827116" y="1581150"/>
            <a:chExt cx="1162050" cy="1162050"/>
          </a:xfrm>
        </p:grpSpPr>
        <p:sp>
          <p:nvSpPr>
            <p:cNvPr id="16" name="Oval 15"/>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3537808" y="3731345"/>
            <a:ext cx="721006" cy="721006"/>
            <a:chOff x="827116" y="1581150"/>
            <a:chExt cx="1162050" cy="1162050"/>
          </a:xfrm>
        </p:grpSpPr>
        <p:sp>
          <p:nvSpPr>
            <p:cNvPr id="19" name="Oval 18"/>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212434" y="4486629"/>
            <a:ext cx="721006" cy="721006"/>
            <a:chOff x="827116" y="1581150"/>
            <a:chExt cx="1162050" cy="1162050"/>
          </a:xfrm>
        </p:grpSpPr>
        <p:sp>
          <p:nvSpPr>
            <p:cNvPr id="22" name="Oval 21"/>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5264177" y="4973904"/>
            <a:ext cx="721006" cy="721006"/>
            <a:chOff x="827116" y="1581150"/>
            <a:chExt cx="1162050" cy="1162050"/>
          </a:xfrm>
        </p:grpSpPr>
        <p:sp>
          <p:nvSpPr>
            <p:cNvPr id="25" name="Oval 24"/>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7310761" y="4473750"/>
            <a:ext cx="721006" cy="721006"/>
            <a:chOff x="827116" y="1581150"/>
            <a:chExt cx="1162050" cy="1162050"/>
          </a:xfrm>
        </p:grpSpPr>
        <p:sp>
          <p:nvSpPr>
            <p:cNvPr id="28" name="Oval 27"/>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7945407" y="3731345"/>
            <a:ext cx="721006" cy="721006"/>
            <a:chOff x="827116" y="1581150"/>
            <a:chExt cx="1162050" cy="1162050"/>
          </a:xfrm>
        </p:grpSpPr>
        <p:sp>
          <p:nvSpPr>
            <p:cNvPr id="31" name="Oval 30"/>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8207238" y="2873965"/>
            <a:ext cx="721006" cy="721006"/>
            <a:chOff x="827116" y="1581150"/>
            <a:chExt cx="1162050" cy="1162050"/>
          </a:xfrm>
        </p:grpSpPr>
        <p:sp>
          <p:nvSpPr>
            <p:cNvPr id="34" name="Oval 33"/>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descr="Brain in head"/>
          <p:cNvSpPr/>
          <p:nvPr/>
        </p:nvSpPr>
        <p:spPr>
          <a:xfrm>
            <a:off x="3434445" y="3044653"/>
            <a:ext cx="379630" cy="379630"/>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37" name="Rectangle 36" descr="Scales of Justice"/>
          <p:cNvSpPr/>
          <p:nvPr/>
        </p:nvSpPr>
        <p:spPr>
          <a:xfrm>
            <a:off x="3708496" y="3902033"/>
            <a:ext cx="379630" cy="379630"/>
          </a:xfrm>
          <a:prstGeom prst="rect">
            <a:avLst/>
          </a:prstGeom>
          <a: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38" name="Rectangle 37" descr="Head with Gears"/>
          <p:cNvSpPr/>
          <p:nvPr/>
        </p:nvSpPr>
        <p:spPr>
          <a:xfrm>
            <a:off x="4383122" y="4657317"/>
            <a:ext cx="379630" cy="379630"/>
          </a:xfrm>
          <a:prstGeom prst="rect">
            <a:avLst/>
          </a:prstGeom>
          <a: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39" name="Rectangle 38" descr="Eye"/>
          <p:cNvSpPr/>
          <p:nvPr/>
        </p:nvSpPr>
        <p:spPr>
          <a:xfrm>
            <a:off x="5434865" y="5144592"/>
            <a:ext cx="379630" cy="379630"/>
          </a:xfrm>
          <a:prstGeom prst="rect">
            <a:avLst/>
          </a:prstGeom>
          <a: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40" name="Rectangle 39" descr="Handshake"/>
          <p:cNvSpPr/>
          <p:nvPr/>
        </p:nvSpPr>
        <p:spPr>
          <a:xfrm>
            <a:off x="6620922" y="5144592"/>
            <a:ext cx="379630" cy="379630"/>
          </a:xfrm>
          <a:prstGeom prst="rect">
            <a:avLst/>
          </a:prstGeom>
          <a: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41" name="Rectangle 40" descr="Chat Bubble"/>
          <p:cNvSpPr/>
          <p:nvPr/>
        </p:nvSpPr>
        <p:spPr>
          <a:xfrm>
            <a:off x="7481449" y="4644438"/>
            <a:ext cx="379630" cy="379630"/>
          </a:xfrm>
          <a:prstGeom prst="rect">
            <a:avLst/>
          </a:prstGeom>
          <a: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42" name="Rectangle 41" descr="Users"/>
          <p:cNvSpPr/>
          <p:nvPr/>
        </p:nvSpPr>
        <p:spPr>
          <a:xfrm>
            <a:off x="8116095" y="3902033"/>
            <a:ext cx="379630" cy="379630"/>
          </a:xfrm>
          <a:prstGeom prst="rect">
            <a:avLst/>
          </a:prstGeom>
          <a: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43" name="Rectangle 42" descr="Podium"/>
          <p:cNvSpPr/>
          <p:nvPr/>
        </p:nvSpPr>
        <p:spPr>
          <a:xfrm>
            <a:off x="8377926" y="3044653"/>
            <a:ext cx="379630" cy="379630"/>
          </a:xfrm>
          <a:prstGeom prst="rect">
            <a:avLst/>
          </a:prstGeom>
          <a: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3" name="Oval 2"/>
          <p:cNvSpPr/>
          <p:nvPr/>
        </p:nvSpPr>
        <p:spPr>
          <a:xfrm>
            <a:off x="4668821" y="1659108"/>
            <a:ext cx="2895600" cy="28956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GB" sz="2600" b="1" dirty="0">
                <a:solidFill>
                  <a:schemeClr val="tx1"/>
                </a:solidFill>
                <a:latin typeface="Montserrat" panose="02000505000000020004" pitchFamily="2" charset="0"/>
              </a:rPr>
              <a:t>The Core R&amp;J Profile</a:t>
            </a:r>
            <a:endParaRPr lang="en-US" sz="2600" b="1" dirty="0">
              <a:solidFill>
                <a:schemeClr val="tx1"/>
              </a:solidFill>
              <a:latin typeface="Montserrat" panose="02000505000000020004" pitchFamily="2" charset="0"/>
            </a:endParaRPr>
          </a:p>
        </p:txBody>
      </p:sp>
      <p:pic>
        <p:nvPicPr>
          <p:cNvPr id="86" name="Picture 85" descr="EB-Logo-2.png">
            <a:extLst>
              <a:ext uri="{FF2B5EF4-FFF2-40B4-BE49-F238E27FC236}">
                <a16:creationId xmlns:a16="http://schemas.microsoft.com/office/drawing/2014/main" id="{6590E915-60A3-4C47-AF87-507E7108B3EC}"/>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580149" y="1922873"/>
            <a:ext cx="1072943" cy="1064936"/>
          </a:xfrm>
          <a:prstGeom prst="rect">
            <a:avLst/>
          </a:prstGeom>
        </p:spPr>
      </p:pic>
    </p:spTree>
    <p:extLst>
      <p:ext uri="{BB962C8B-B14F-4D97-AF65-F5344CB8AC3E}">
        <p14:creationId xmlns:p14="http://schemas.microsoft.com/office/powerpoint/2010/main" val="1800385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A3EEC-34EF-4590-97E2-AE8C9DF86342}"/>
              </a:ext>
            </a:extLst>
          </p:cNvPr>
          <p:cNvSpPr>
            <a:spLocks noGrp="1"/>
          </p:cNvSpPr>
          <p:nvPr>
            <p:ph type="ctrTitle"/>
          </p:nvPr>
        </p:nvSpPr>
        <p:spPr>
          <a:xfrm>
            <a:off x="1377580" y="1108417"/>
            <a:ext cx="6455233" cy="4637356"/>
          </a:xfrm>
        </p:spPr>
        <p:txBody>
          <a:bodyPr anchor="ctr" anchorCtr="0">
            <a:normAutofit/>
          </a:bodyPr>
          <a:lstStyle/>
          <a:p>
            <a:pPr algn="l"/>
            <a:r>
              <a:rPr lang="en-GB" sz="5400" dirty="0">
                <a:latin typeface="Arial" panose="020B0604020202020204" pitchFamily="34" charset="0"/>
                <a:cs typeface="Arial" panose="020B0604020202020204" pitchFamily="34" charset="0"/>
              </a:rPr>
              <a:t>Acknowledgements</a:t>
            </a:r>
            <a:br>
              <a:rPr lang="en-GB" dirty="0">
                <a:latin typeface="Arial" panose="020B0604020202020204" pitchFamily="34" charset="0"/>
                <a:cs typeface="Arial" panose="020B0604020202020204" pitchFamily="34" charset="0"/>
              </a:rPr>
            </a:br>
            <a:br>
              <a:rPr lang="en-GB" sz="13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Thanks to the following individuals and groups who have supported the development of this core model: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Dave </a:t>
            </a:r>
            <a:r>
              <a:rPr lang="en-US" sz="2000" dirty="0" err="1">
                <a:latin typeface="Arial" panose="020B0604020202020204" pitchFamily="34" charset="0"/>
                <a:cs typeface="Arial" panose="020B0604020202020204" pitchFamily="34" charset="0"/>
              </a:rPr>
              <a:t>Rimmer</a:t>
            </a:r>
            <a:r>
              <a:rPr lang="en-US" sz="2000" dirty="0">
                <a:latin typeface="Arial" panose="020B0604020202020204" pitchFamily="34" charset="0"/>
                <a:cs typeface="Arial" panose="020B0604020202020204" pitchFamily="34" charset="0"/>
              </a:rPr>
              <a:t> for the Graphic Design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R&amp;J Developer National Development Team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 England Boxing Coaching Sub-Committee</a:t>
            </a:r>
            <a:endParaRPr lang="en-GB" sz="20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EB-Logo-2.png">
            <a:extLst>
              <a:ext uri="{FF2B5EF4-FFF2-40B4-BE49-F238E27FC236}">
                <a16:creationId xmlns:a16="http://schemas.microsoft.com/office/drawing/2014/main" id="{5CAC8420-CD03-47B4-B26C-5357CBB72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017" y="2386148"/>
            <a:ext cx="2101385" cy="2085703"/>
          </a:xfrm>
          <a:prstGeom prst="rect">
            <a:avLst/>
          </a:prstGeom>
        </p:spPr>
      </p:pic>
    </p:spTree>
    <p:extLst>
      <p:ext uri="{BB962C8B-B14F-4D97-AF65-F5344CB8AC3E}">
        <p14:creationId xmlns:p14="http://schemas.microsoft.com/office/powerpoint/2010/main" val="20080741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A3EEC-34EF-4590-97E2-AE8C9DF86342}"/>
              </a:ext>
            </a:extLst>
          </p:cNvPr>
          <p:cNvSpPr>
            <a:spLocks noGrp="1"/>
          </p:cNvSpPr>
          <p:nvPr>
            <p:ph type="ctrTitle"/>
          </p:nvPr>
        </p:nvSpPr>
        <p:spPr>
          <a:xfrm>
            <a:off x="2245986" y="1554722"/>
            <a:ext cx="4718420" cy="3744746"/>
          </a:xfrm>
        </p:spPr>
        <p:txBody>
          <a:bodyPr anchor="ctr" anchorCtr="0">
            <a:normAutofit/>
          </a:bodyPr>
          <a:lstStyle/>
          <a:p>
            <a:pPr algn="l"/>
            <a:r>
              <a:rPr lang="en-GB" sz="7000" dirty="0">
                <a:latin typeface="Arial" panose="020B0604020202020204" pitchFamily="34" charset="0"/>
                <a:cs typeface="Arial" panose="020B0604020202020204" pitchFamily="34" charset="0"/>
              </a:rPr>
              <a:t>Questions?</a:t>
            </a:r>
            <a:endParaRPr lang="en-GB" sz="24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EB-Logo-2.png">
            <a:extLst>
              <a:ext uri="{FF2B5EF4-FFF2-40B4-BE49-F238E27FC236}">
                <a16:creationId xmlns:a16="http://schemas.microsoft.com/office/drawing/2014/main" id="{5CAC8420-CD03-47B4-B26C-5357CBB72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017" y="2386148"/>
            <a:ext cx="2101385" cy="2085703"/>
          </a:xfrm>
          <a:prstGeom prst="rect">
            <a:avLst/>
          </a:prstGeom>
        </p:spPr>
      </p:pic>
    </p:spTree>
    <p:extLst>
      <p:ext uri="{BB962C8B-B14F-4D97-AF65-F5344CB8AC3E}">
        <p14:creationId xmlns:p14="http://schemas.microsoft.com/office/powerpoint/2010/main" val="2136195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A3EEC-34EF-4590-97E2-AE8C9DF86342}"/>
              </a:ext>
            </a:extLst>
          </p:cNvPr>
          <p:cNvSpPr>
            <a:spLocks noGrp="1"/>
          </p:cNvSpPr>
          <p:nvPr>
            <p:ph type="ctrTitle"/>
          </p:nvPr>
        </p:nvSpPr>
        <p:spPr>
          <a:xfrm>
            <a:off x="1377580" y="1554722"/>
            <a:ext cx="6455233" cy="3744746"/>
          </a:xfrm>
        </p:spPr>
        <p:txBody>
          <a:bodyPr anchor="ctr" anchorCtr="0">
            <a:normAutofit/>
          </a:bodyPr>
          <a:lstStyle/>
          <a:p>
            <a:pPr algn="l"/>
            <a:r>
              <a:rPr lang="en-GB" sz="7000" dirty="0">
                <a:latin typeface="Arial" panose="020B0604020202020204" pitchFamily="34" charset="0"/>
                <a:cs typeface="Arial" panose="020B0604020202020204" pitchFamily="34" charset="0"/>
              </a:rPr>
              <a:t>R&amp;J Core  Model and Profile</a:t>
            </a:r>
            <a:br>
              <a:rPr lang="en-GB" sz="70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What it takes to be an England Boxing Official</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Version 2.0 </a:t>
            </a:r>
          </a:p>
        </p:txBody>
      </p:sp>
      <p:sp>
        <p:nvSpPr>
          <p:cNvPr id="37" name="Rectangle 36">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EB-Logo-2.png">
            <a:extLst>
              <a:ext uri="{FF2B5EF4-FFF2-40B4-BE49-F238E27FC236}">
                <a16:creationId xmlns:a16="http://schemas.microsoft.com/office/drawing/2014/main" id="{5CAC8420-CD03-47B4-B26C-5357CBB72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017" y="2386148"/>
            <a:ext cx="2101385" cy="2085703"/>
          </a:xfrm>
          <a:prstGeom prst="rect">
            <a:avLst/>
          </a:prstGeom>
        </p:spPr>
      </p:pic>
    </p:spTree>
    <p:extLst>
      <p:ext uri="{BB962C8B-B14F-4D97-AF65-F5344CB8AC3E}">
        <p14:creationId xmlns:p14="http://schemas.microsoft.com/office/powerpoint/2010/main" val="19618918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EBBE4DB-B89B-4ADF-A3C1-462DBFDA3E99}"/>
              </a:ext>
            </a:extLst>
          </p:cNvPr>
          <p:cNvSpPr/>
          <p:nvPr/>
        </p:nvSpPr>
        <p:spPr>
          <a:xfrm>
            <a:off x="4430368" y="1206462"/>
            <a:ext cx="3390900" cy="3390900"/>
          </a:xfrm>
          <a:prstGeom prst="ellipse">
            <a:avLst/>
          </a:prstGeom>
          <a:gradFill>
            <a:gsLst>
              <a:gs pos="52000">
                <a:schemeClr val="bg1">
                  <a:lumMod val="0"/>
                  <a:lumOff val="100000"/>
                  <a:alpha val="0"/>
                </a:schemeClr>
              </a:gs>
              <a:gs pos="0">
                <a:schemeClr val="bg1">
                  <a:lumMod val="85000"/>
                </a:schemeClr>
              </a:gs>
            </a:gsLst>
            <a:lin ang="5400000" scaled="0"/>
          </a:gradFill>
          <a:ln w="38100" cap="flat">
            <a:gradFill>
              <a:gsLst>
                <a:gs pos="36000">
                  <a:schemeClr val="tx2">
                    <a:lumMod val="5000"/>
                    <a:lumOff val="95000"/>
                    <a:alpha val="0"/>
                  </a:schemeClr>
                </a:gs>
                <a:gs pos="100000">
                  <a:schemeClr val="tx2">
                    <a:lumMod val="75000"/>
                  </a:schemeClr>
                </a:gs>
              </a:gsLst>
              <a:lin ang="5400000" scaled="0"/>
            </a:gra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FC2F9DDC-FFA8-4B8F-A1AF-A82EC088C00C}"/>
              </a:ext>
            </a:extLst>
          </p:cNvPr>
          <p:cNvSpPr/>
          <p:nvPr/>
        </p:nvSpPr>
        <p:spPr>
          <a:xfrm>
            <a:off x="4678018" y="1454112"/>
            <a:ext cx="2895600" cy="28956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GB" sz="2600" b="1" dirty="0">
                <a:solidFill>
                  <a:schemeClr val="tx1"/>
                </a:solidFill>
                <a:latin typeface="Arial" panose="020B0604020202020204" pitchFamily="34" charset="0"/>
                <a:cs typeface="Arial" panose="020B0604020202020204" pitchFamily="34" charset="0"/>
              </a:rPr>
              <a:t>The Core R&amp;J Profile</a:t>
            </a:r>
            <a:endParaRPr lang="en-US" sz="2600" b="1" dirty="0">
              <a:solidFill>
                <a:schemeClr val="tx1"/>
              </a:solidFill>
              <a:latin typeface="Arial" panose="020B0604020202020204" pitchFamily="34" charset="0"/>
              <a:cs typeface="Arial" panose="020B0604020202020204" pitchFamily="34" charset="0"/>
            </a:endParaRPr>
          </a:p>
        </p:txBody>
      </p:sp>
      <p:pic>
        <p:nvPicPr>
          <p:cNvPr id="4" name="Picture 3" descr="EB-Logo-2.png">
            <a:extLst>
              <a:ext uri="{FF2B5EF4-FFF2-40B4-BE49-F238E27FC236}">
                <a16:creationId xmlns:a16="http://schemas.microsoft.com/office/drawing/2014/main" id="{F3842E21-7315-4AE0-AF56-D2CCE29E34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9346" y="1787281"/>
            <a:ext cx="1072943" cy="1064936"/>
          </a:xfrm>
          <a:prstGeom prst="rect">
            <a:avLst/>
          </a:prstGeom>
        </p:spPr>
      </p:pic>
      <p:sp>
        <p:nvSpPr>
          <p:cNvPr id="5" name="Oval 4">
            <a:extLst>
              <a:ext uri="{FF2B5EF4-FFF2-40B4-BE49-F238E27FC236}">
                <a16:creationId xmlns:a16="http://schemas.microsoft.com/office/drawing/2014/main" id="{D4093F98-8B07-4EF3-A1D4-B72C07EBC0C1}"/>
              </a:ext>
            </a:extLst>
          </p:cNvPr>
          <p:cNvSpPr/>
          <p:nvPr/>
        </p:nvSpPr>
        <p:spPr>
          <a:xfrm>
            <a:off x="7745068" y="2776017"/>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4ABC8D4-6575-4101-AEA7-6E622FD0F873}"/>
              </a:ext>
            </a:extLst>
          </p:cNvPr>
          <p:cNvSpPr/>
          <p:nvPr/>
        </p:nvSpPr>
        <p:spPr>
          <a:xfrm>
            <a:off x="7205880" y="4083715"/>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3A9D801-0857-45F6-A9B3-BD8527AA5494}"/>
              </a:ext>
            </a:extLst>
          </p:cNvPr>
          <p:cNvSpPr/>
          <p:nvPr/>
        </p:nvSpPr>
        <p:spPr>
          <a:xfrm>
            <a:off x="7592668" y="3544492"/>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2B90308-9DBB-4343-8AA4-0FCA740E9A37}"/>
              </a:ext>
            </a:extLst>
          </p:cNvPr>
          <p:cNvSpPr/>
          <p:nvPr/>
        </p:nvSpPr>
        <p:spPr>
          <a:xfrm>
            <a:off x="6629645" y="4433323"/>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A240228-F05D-4912-B70F-B5C79AE848DF}"/>
              </a:ext>
            </a:extLst>
          </p:cNvPr>
          <p:cNvSpPr/>
          <p:nvPr/>
        </p:nvSpPr>
        <p:spPr>
          <a:xfrm>
            <a:off x="4354168" y="2776017"/>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A456262-19CB-4F82-90D9-6D4F07AA0C1A}"/>
              </a:ext>
            </a:extLst>
          </p:cNvPr>
          <p:cNvSpPr/>
          <p:nvPr/>
        </p:nvSpPr>
        <p:spPr>
          <a:xfrm>
            <a:off x="5678496" y="4488533"/>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BEB7B0A-F5BF-444C-8839-1A631A144699}"/>
              </a:ext>
            </a:extLst>
          </p:cNvPr>
          <p:cNvSpPr/>
          <p:nvPr/>
        </p:nvSpPr>
        <p:spPr>
          <a:xfrm>
            <a:off x="4963673" y="4113167"/>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FE64124-E941-49EF-9E54-994D865801B3}"/>
              </a:ext>
            </a:extLst>
          </p:cNvPr>
          <p:cNvSpPr/>
          <p:nvPr/>
        </p:nvSpPr>
        <p:spPr>
          <a:xfrm>
            <a:off x="4512622" y="3564005"/>
            <a:ext cx="152400" cy="152400"/>
          </a:xfrm>
          <a:prstGeom prst="ellipse">
            <a:avLst/>
          </a:prstGeom>
          <a:solidFill>
            <a:srgbClr val="FF0000"/>
          </a:solidFill>
          <a:scene3d>
            <a:camera prst="orthographicFront"/>
            <a:lightRig rig="threePt" dir="t"/>
          </a:scene3d>
          <a:sp3d contourW="635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EEA0C7AD-2544-4981-AD73-49D67C456516}"/>
              </a:ext>
            </a:extLst>
          </p:cNvPr>
          <p:cNvGrpSpPr/>
          <p:nvPr/>
        </p:nvGrpSpPr>
        <p:grpSpPr>
          <a:xfrm>
            <a:off x="8145913" y="2491714"/>
            <a:ext cx="3409944" cy="721006"/>
            <a:chOff x="8145913" y="2491714"/>
            <a:chExt cx="3409944" cy="721006"/>
          </a:xfrm>
        </p:grpSpPr>
        <p:grpSp>
          <p:nvGrpSpPr>
            <p:cNvPr id="48" name="Group 47">
              <a:extLst>
                <a:ext uri="{FF2B5EF4-FFF2-40B4-BE49-F238E27FC236}">
                  <a16:creationId xmlns:a16="http://schemas.microsoft.com/office/drawing/2014/main" id="{85A8AD39-23D0-460D-A575-7D6E37919BD4}"/>
                </a:ext>
              </a:extLst>
            </p:cNvPr>
            <p:cNvGrpSpPr/>
            <p:nvPr/>
          </p:nvGrpSpPr>
          <p:grpSpPr>
            <a:xfrm>
              <a:off x="8145913" y="2491714"/>
              <a:ext cx="721006" cy="721006"/>
              <a:chOff x="8207238" y="2873965"/>
              <a:chExt cx="721006" cy="721006"/>
            </a:xfrm>
          </p:grpSpPr>
          <p:grpSp>
            <p:nvGrpSpPr>
              <p:cNvPr id="49" name="Group 48">
                <a:extLst>
                  <a:ext uri="{FF2B5EF4-FFF2-40B4-BE49-F238E27FC236}">
                    <a16:creationId xmlns:a16="http://schemas.microsoft.com/office/drawing/2014/main" id="{91A68EE4-8961-4680-8385-376686E28BA9}"/>
                  </a:ext>
                </a:extLst>
              </p:cNvPr>
              <p:cNvGrpSpPr/>
              <p:nvPr/>
            </p:nvGrpSpPr>
            <p:grpSpPr>
              <a:xfrm>
                <a:off x="8207238" y="2873965"/>
                <a:ext cx="721006" cy="721006"/>
                <a:chOff x="827116" y="1581150"/>
                <a:chExt cx="1162050" cy="1162050"/>
              </a:xfrm>
            </p:grpSpPr>
            <p:sp>
              <p:nvSpPr>
                <p:cNvPr id="51" name="Oval 50">
                  <a:extLst>
                    <a:ext uri="{FF2B5EF4-FFF2-40B4-BE49-F238E27FC236}">
                      <a16:creationId xmlns:a16="http://schemas.microsoft.com/office/drawing/2014/main" id="{4948784A-38C1-4280-B5DD-90945339ED6C}"/>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BFF55B0-2DAA-4AE7-A126-433FDD6A68AE}"/>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descr="Podium">
                <a:extLst>
                  <a:ext uri="{FF2B5EF4-FFF2-40B4-BE49-F238E27FC236}">
                    <a16:creationId xmlns:a16="http://schemas.microsoft.com/office/drawing/2014/main" id="{6A85E806-6D05-4D19-9E4F-85B882484F47}"/>
                  </a:ext>
                </a:extLst>
              </p:cNvPr>
              <p:cNvSpPr/>
              <p:nvPr/>
            </p:nvSpPr>
            <p:spPr>
              <a:xfrm>
                <a:off x="8377926" y="3044653"/>
                <a:ext cx="379630" cy="379630"/>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4" name="Rectangle 53">
              <a:extLst>
                <a:ext uri="{FF2B5EF4-FFF2-40B4-BE49-F238E27FC236}">
                  <a16:creationId xmlns:a16="http://schemas.microsoft.com/office/drawing/2014/main" id="{147C96DF-4E3B-4D83-82F5-80F23D32E3C7}"/>
                </a:ext>
              </a:extLst>
            </p:cNvPr>
            <p:cNvSpPr/>
            <p:nvPr/>
          </p:nvSpPr>
          <p:spPr>
            <a:xfrm>
              <a:off x="8950015" y="2568880"/>
              <a:ext cx="260584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Mindset – it’s about </a:t>
              </a:r>
            </a:p>
            <a:p>
              <a:pPr lvl="0" algn="ctr"/>
              <a:r>
                <a:rPr lang="en-GB" sz="1400" b="1" dirty="0">
                  <a:solidFill>
                    <a:schemeClr val="tx1"/>
                  </a:solidFill>
                  <a:latin typeface="Arial" panose="020B0604020202020204" pitchFamily="34" charset="0"/>
                  <a:cs typeface="Arial" panose="020B0604020202020204" pitchFamily="34" charset="0"/>
                </a:rPr>
                <a:t>the boxers…</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9F9D6FDB-E209-465E-AC8B-8C5895CDC2C7}"/>
              </a:ext>
            </a:extLst>
          </p:cNvPr>
          <p:cNvGrpSpPr/>
          <p:nvPr/>
        </p:nvGrpSpPr>
        <p:grpSpPr>
          <a:xfrm>
            <a:off x="8068918" y="3480831"/>
            <a:ext cx="3825942" cy="721006"/>
            <a:chOff x="8068918" y="3480831"/>
            <a:chExt cx="3825942" cy="721006"/>
          </a:xfrm>
        </p:grpSpPr>
        <p:grpSp>
          <p:nvGrpSpPr>
            <p:cNvPr id="43" name="Group 42">
              <a:extLst>
                <a:ext uri="{FF2B5EF4-FFF2-40B4-BE49-F238E27FC236}">
                  <a16:creationId xmlns:a16="http://schemas.microsoft.com/office/drawing/2014/main" id="{D747ADA5-3657-46CA-8E79-7E0CB65CD3F0}"/>
                </a:ext>
              </a:extLst>
            </p:cNvPr>
            <p:cNvGrpSpPr/>
            <p:nvPr/>
          </p:nvGrpSpPr>
          <p:grpSpPr>
            <a:xfrm>
              <a:off x="8068918" y="3480831"/>
              <a:ext cx="721006" cy="721006"/>
              <a:chOff x="7945407" y="3731345"/>
              <a:chExt cx="721006" cy="721006"/>
            </a:xfrm>
          </p:grpSpPr>
          <p:grpSp>
            <p:nvGrpSpPr>
              <p:cNvPr id="44" name="Group 43">
                <a:extLst>
                  <a:ext uri="{FF2B5EF4-FFF2-40B4-BE49-F238E27FC236}">
                    <a16:creationId xmlns:a16="http://schemas.microsoft.com/office/drawing/2014/main" id="{C2D595FB-F45D-44CE-BC16-D1A6F5D5E97F}"/>
                  </a:ext>
                </a:extLst>
              </p:cNvPr>
              <p:cNvGrpSpPr/>
              <p:nvPr/>
            </p:nvGrpSpPr>
            <p:grpSpPr>
              <a:xfrm>
                <a:off x="7945407" y="3731345"/>
                <a:ext cx="721006" cy="721006"/>
                <a:chOff x="827116" y="1581150"/>
                <a:chExt cx="1162050" cy="1162050"/>
              </a:xfrm>
            </p:grpSpPr>
            <p:sp>
              <p:nvSpPr>
                <p:cNvPr id="46" name="Oval 45">
                  <a:extLst>
                    <a:ext uri="{FF2B5EF4-FFF2-40B4-BE49-F238E27FC236}">
                      <a16:creationId xmlns:a16="http://schemas.microsoft.com/office/drawing/2014/main" id="{246E6037-41D7-4D74-80DB-0A83E7E9A7DD}"/>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C989AB8-C999-4E5F-9515-73AB59F93AAA}"/>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ectangle 44" descr="Users">
                <a:extLst>
                  <a:ext uri="{FF2B5EF4-FFF2-40B4-BE49-F238E27FC236}">
                    <a16:creationId xmlns:a16="http://schemas.microsoft.com/office/drawing/2014/main" id="{C966A74A-663D-42BC-BFD9-724B0E01D521}"/>
                  </a:ext>
                </a:extLst>
              </p:cNvPr>
              <p:cNvSpPr/>
              <p:nvPr/>
            </p:nvSpPr>
            <p:spPr>
              <a:xfrm>
                <a:off x="8116095" y="3902033"/>
                <a:ext cx="379630" cy="379630"/>
              </a:xfrm>
              <a:prstGeom prst="rect">
                <a:avLst/>
              </a:prstGeom>
              <a: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5" name="Rectangle 54">
              <a:extLst>
                <a:ext uri="{FF2B5EF4-FFF2-40B4-BE49-F238E27FC236}">
                  <a16:creationId xmlns:a16="http://schemas.microsoft.com/office/drawing/2014/main" id="{D4D355A1-12E9-46CF-9428-57493D78532F}"/>
                </a:ext>
              </a:extLst>
            </p:cNvPr>
            <p:cNvSpPr/>
            <p:nvPr/>
          </p:nvSpPr>
          <p:spPr>
            <a:xfrm>
              <a:off x="9037574" y="3574093"/>
              <a:ext cx="2857286"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Working as part of a team and being approachable  </a:t>
              </a:r>
              <a:r>
                <a:rPr lang="en-GB" sz="1400" dirty="0">
                  <a:solidFill>
                    <a:schemeClr val="tx1"/>
                  </a:solidFill>
                  <a:latin typeface="Arial" panose="020B0604020202020204" pitchFamily="34" charset="0"/>
                  <a:cs typeface="Arial" panose="020B0604020202020204" pitchFamily="34" charset="0"/>
                </a:rPr>
                <a:t> </a:t>
              </a:r>
              <a:endParaRPr lang="en-US" sz="1400" dirty="0">
                <a:solidFill>
                  <a:schemeClr val="tx1"/>
                </a:solidFill>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665C522-DF44-4DC7-BF17-EE98E2168E4C}"/>
              </a:ext>
            </a:extLst>
          </p:cNvPr>
          <p:cNvGrpSpPr/>
          <p:nvPr/>
        </p:nvGrpSpPr>
        <p:grpSpPr>
          <a:xfrm>
            <a:off x="7461669" y="4429687"/>
            <a:ext cx="4009867" cy="818456"/>
            <a:chOff x="7461669" y="4429687"/>
            <a:chExt cx="4009867" cy="818456"/>
          </a:xfrm>
        </p:grpSpPr>
        <p:grpSp>
          <p:nvGrpSpPr>
            <p:cNvPr id="38" name="Group 37">
              <a:extLst>
                <a:ext uri="{FF2B5EF4-FFF2-40B4-BE49-F238E27FC236}">
                  <a16:creationId xmlns:a16="http://schemas.microsoft.com/office/drawing/2014/main" id="{654B0F0A-48BC-40B4-B17E-B3640C76C481}"/>
                </a:ext>
              </a:extLst>
            </p:cNvPr>
            <p:cNvGrpSpPr/>
            <p:nvPr/>
          </p:nvGrpSpPr>
          <p:grpSpPr>
            <a:xfrm>
              <a:off x="7461669" y="4429687"/>
              <a:ext cx="721006" cy="721006"/>
              <a:chOff x="7310761" y="4473750"/>
              <a:chExt cx="721006" cy="721006"/>
            </a:xfrm>
          </p:grpSpPr>
          <p:grpSp>
            <p:nvGrpSpPr>
              <p:cNvPr id="39" name="Group 38">
                <a:extLst>
                  <a:ext uri="{FF2B5EF4-FFF2-40B4-BE49-F238E27FC236}">
                    <a16:creationId xmlns:a16="http://schemas.microsoft.com/office/drawing/2014/main" id="{C1FF7E72-4C84-4F2B-8035-3D1F521020DE}"/>
                  </a:ext>
                </a:extLst>
              </p:cNvPr>
              <p:cNvGrpSpPr/>
              <p:nvPr/>
            </p:nvGrpSpPr>
            <p:grpSpPr>
              <a:xfrm>
                <a:off x="7310761" y="4473750"/>
                <a:ext cx="721006" cy="721006"/>
                <a:chOff x="827116" y="1581150"/>
                <a:chExt cx="1162050" cy="1162050"/>
              </a:xfrm>
            </p:grpSpPr>
            <p:sp>
              <p:nvSpPr>
                <p:cNvPr id="41" name="Oval 40">
                  <a:extLst>
                    <a:ext uri="{FF2B5EF4-FFF2-40B4-BE49-F238E27FC236}">
                      <a16:creationId xmlns:a16="http://schemas.microsoft.com/office/drawing/2014/main" id="{6F0DBE6D-8747-4811-9B75-DB7F9016DB17}"/>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0442ADEB-53E3-4319-B0E7-8ABA6F001A55}"/>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descr="Chat Bubble">
                <a:extLst>
                  <a:ext uri="{FF2B5EF4-FFF2-40B4-BE49-F238E27FC236}">
                    <a16:creationId xmlns:a16="http://schemas.microsoft.com/office/drawing/2014/main" id="{6FD9C762-EFCF-4A67-B442-B22E88671782}"/>
                  </a:ext>
                </a:extLst>
              </p:cNvPr>
              <p:cNvSpPr/>
              <p:nvPr/>
            </p:nvSpPr>
            <p:spPr>
              <a:xfrm>
                <a:off x="7481449" y="4644438"/>
                <a:ext cx="379630" cy="379630"/>
              </a:xfrm>
              <a:prstGeom prst="rect">
                <a:avLst/>
              </a:prstGeom>
              <a: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6" name="Rectangle 55">
              <a:extLst>
                <a:ext uri="{FF2B5EF4-FFF2-40B4-BE49-F238E27FC236}">
                  <a16:creationId xmlns:a16="http://schemas.microsoft.com/office/drawing/2014/main" id="{FB56D0D4-1CC5-4E73-AEF4-824E28618250}"/>
                </a:ext>
              </a:extLst>
            </p:cNvPr>
            <p:cNvSpPr/>
            <p:nvPr/>
          </p:nvSpPr>
          <p:spPr>
            <a:xfrm>
              <a:off x="8316601" y="4681472"/>
              <a:ext cx="3154935"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Willing to learn, taking on feedback and getting better</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3" name="Group 62">
            <a:extLst>
              <a:ext uri="{FF2B5EF4-FFF2-40B4-BE49-F238E27FC236}">
                <a16:creationId xmlns:a16="http://schemas.microsoft.com/office/drawing/2014/main" id="{E7AD42A0-5517-4BBC-874F-29AC791F85C9}"/>
              </a:ext>
            </a:extLst>
          </p:cNvPr>
          <p:cNvGrpSpPr/>
          <p:nvPr/>
        </p:nvGrpSpPr>
        <p:grpSpPr>
          <a:xfrm>
            <a:off x="962364" y="3515109"/>
            <a:ext cx="3325177" cy="721006"/>
            <a:chOff x="962364" y="3515109"/>
            <a:chExt cx="3325177" cy="721006"/>
          </a:xfrm>
        </p:grpSpPr>
        <p:grpSp>
          <p:nvGrpSpPr>
            <p:cNvPr id="18" name="Group 17">
              <a:extLst>
                <a:ext uri="{FF2B5EF4-FFF2-40B4-BE49-F238E27FC236}">
                  <a16:creationId xmlns:a16="http://schemas.microsoft.com/office/drawing/2014/main" id="{F79F848C-FAF6-4D9D-8980-0DE512C60976}"/>
                </a:ext>
              </a:extLst>
            </p:cNvPr>
            <p:cNvGrpSpPr/>
            <p:nvPr/>
          </p:nvGrpSpPr>
          <p:grpSpPr>
            <a:xfrm>
              <a:off x="3566535" y="3515109"/>
              <a:ext cx="721006" cy="721006"/>
              <a:chOff x="3537808" y="3731345"/>
              <a:chExt cx="721006" cy="721006"/>
            </a:xfrm>
          </p:grpSpPr>
          <p:grpSp>
            <p:nvGrpSpPr>
              <p:cNvPr id="19" name="Group 18">
                <a:extLst>
                  <a:ext uri="{FF2B5EF4-FFF2-40B4-BE49-F238E27FC236}">
                    <a16:creationId xmlns:a16="http://schemas.microsoft.com/office/drawing/2014/main" id="{19E86833-C544-478C-B05C-51C4504642B8}"/>
                  </a:ext>
                </a:extLst>
              </p:cNvPr>
              <p:cNvGrpSpPr/>
              <p:nvPr/>
            </p:nvGrpSpPr>
            <p:grpSpPr>
              <a:xfrm>
                <a:off x="3537808" y="3731345"/>
                <a:ext cx="721006" cy="721006"/>
                <a:chOff x="827116" y="1581150"/>
                <a:chExt cx="1162050" cy="1162050"/>
              </a:xfrm>
            </p:grpSpPr>
            <p:sp>
              <p:nvSpPr>
                <p:cNvPr id="21" name="Oval 20">
                  <a:extLst>
                    <a:ext uri="{FF2B5EF4-FFF2-40B4-BE49-F238E27FC236}">
                      <a16:creationId xmlns:a16="http://schemas.microsoft.com/office/drawing/2014/main" id="{B86B5EA0-A8FF-4EE9-BA5A-72F2D1A0A17C}"/>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8A2AB23-5163-4287-89EB-E90CC056726E}"/>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descr="Scales of Justice">
                <a:extLst>
                  <a:ext uri="{FF2B5EF4-FFF2-40B4-BE49-F238E27FC236}">
                    <a16:creationId xmlns:a16="http://schemas.microsoft.com/office/drawing/2014/main" id="{EFCB5F50-06B3-46EE-B2DB-A4AA174F91DF}"/>
                  </a:ext>
                </a:extLst>
              </p:cNvPr>
              <p:cNvSpPr/>
              <p:nvPr/>
            </p:nvSpPr>
            <p:spPr>
              <a:xfrm>
                <a:off x="3708496" y="3902033"/>
                <a:ext cx="379630" cy="379630"/>
              </a:xfrm>
              <a:prstGeom prst="rect">
                <a:avLst/>
              </a:prstGeom>
              <a: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7" name="Rectangle 56">
              <a:extLst>
                <a:ext uri="{FF2B5EF4-FFF2-40B4-BE49-F238E27FC236}">
                  <a16:creationId xmlns:a16="http://schemas.microsoft.com/office/drawing/2014/main" id="{C315D33D-B0EF-4801-B249-9A97D9D14F58}"/>
                </a:ext>
              </a:extLst>
            </p:cNvPr>
            <p:cNvSpPr/>
            <p:nvPr/>
          </p:nvSpPr>
          <p:spPr>
            <a:xfrm>
              <a:off x="962364" y="3583136"/>
              <a:ext cx="272798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Professional Judgement </a:t>
              </a:r>
            </a:p>
            <a:p>
              <a:pPr lvl="0" algn="ctr"/>
              <a:r>
                <a:rPr lang="en-GB" sz="1400" b="1" dirty="0">
                  <a:solidFill>
                    <a:schemeClr val="tx1"/>
                  </a:solidFill>
                  <a:latin typeface="Arial" panose="020B0604020202020204" pitchFamily="34" charset="0"/>
                  <a:cs typeface="Arial" panose="020B0604020202020204" pitchFamily="34" charset="0"/>
                </a:rPr>
                <a:t>and Decision Making</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4" name="Group 63">
            <a:extLst>
              <a:ext uri="{FF2B5EF4-FFF2-40B4-BE49-F238E27FC236}">
                <a16:creationId xmlns:a16="http://schemas.microsoft.com/office/drawing/2014/main" id="{052BB2AC-008E-4875-AA77-954D3F96B356}"/>
              </a:ext>
            </a:extLst>
          </p:cNvPr>
          <p:cNvGrpSpPr/>
          <p:nvPr/>
        </p:nvGrpSpPr>
        <p:grpSpPr>
          <a:xfrm>
            <a:off x="1534612" y="4429687"/>
            <a:ext cx="3414713" cy="861993"/>
            <a:chOff x="1534612" y="4429687"/>
            <a:chExt cx="3414713" cy="861993"/>
          </a:xfrm>
        </p:grpSpPr>
        <p:grpSp>
          <p:nvGrpSpPr>
            <p:cNvPr id="23" name="Group 22">
              <a:extLst>
                <a:ext uri="{FF2B5EF4-FFF2-40B4-BE49-F238E27FC236}">
                  <a16:creationId xmlns:a16="http://schemas.microsoft.com/office/drawing/2014/main" id="{5DA5A261-B281-4796-9096-2E32CA3ADB41}"/>
                </a:ext>
              </a:extLst>
            </p:cNvPr>
            <p:cNvGrpSpPr/>
            <p:nvPr/>
          </p:nvGrpSpPr>
          <p:grpSpPr>
            <a:xfrm>
              <a:off x="4228319" y="4429687"/>
              <a:ext cx="721006" cy="721006"/>
              <a:chOff x="4212434" y="4486629"/>
              <a:chExt cx="721006" cy="721006"/>
            </a:xfrm>
          </p:grpSpPr>
          <p:grpSp>
            <p:nvGrpSpPr>
              <p:cNvPr id="24" name="Group 23">
                <a:extLst>
                  <a:ext uri="{FF2B5EF4-FFF2-40B4-BE49-F238E27FC236}">
                    <a16:creationId xmlns:a16="http://schemas.microsoft.com/office/drawing/2014/main" id="{17F565D9-F456-4B36-8A2B-6BE8393E3B6F}"/>
                  </a:ext>
                </a:extLst>
              </p:cNvPr>
              <p:cNvGrpSpPr/>
              <p:nvPr/>
            </p:nvGrpSpPr>
            <p:grpSpPr>
              <a:xfrm>
                <a:off x="4212434" y="4486629"/>
                <a:ext cx="721006" cy="721006"/>
                <a:chOff x="827116" y="1581150"/>
                <a:chExt cx="1162050" cy="1162050"/>
              </a:xfrm>
            </p:grpSpPr>
            <p:sp>
              <p:nvSpPr>
                <p:cNvPr id="26" name="Oval 25">
                  <a:extLst>
                    <a:ext uri="{FF2B5EF4-FFF2-40B4-BE49-F238E27FC236}">
                      <a16:creationId xmlns:a16="http://schemas.microsoft.com/office/drawing/2014/main" id="{74E39F59-B2F8-4C2F-99DC-67D05F507995}"/>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667DEDE-FC1E-4D36-B54B-7C6279C67AD9}"/>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descr="Head with Gears">
                <a:extLst>
                  <a:ext uri="{FF2B5EF4-FFF2-40B4-BE49-F238E27FC236}">
                    <a16:creationId xmlns:a16="http://schemas.microsoft.com/office/drawing/2014/main" id="{17F114E1-21B9-4D6F-B23E-FCE2220EDE65}"/>
                  </a:ext>
                </a:extLst>
              </p:cNvPr>
              <p:cNvSpPr/>
              <p:nvPr/>
            </p:nvSpPr>
            <p:spPr>
              <a:xfrm>
                <a:off x="4383122" y="4657317"/>
                <a:ext cx="379630" cy="379630"/>
              </a:xfrm>
              <a:prstGeom prst="rect">
                <a:avLst/>
              </a:prstGeom>
              <a: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8" name="Rectangle 57">
              <a:extLst>
                <a:ext uri="{FF2B5EF4-FFF2-40B4-BE49-F238E27FC236}">
                  <a16:creationId xmlns:a16="http://schemas.microsoft.com/office/drawing/2014/main" id="{2294EAC8-C256-4AFC-AA9C-D3FC07C38645}"/>
                </a:ext>
              </a:extLst>
            </p:cNvPr>
            <p:cNvSpPr/>
            <p:nvPr/>
          </p:nvSpPr>
          <p:spPr>
            <a:xfrm>
              <a:off x="1534612" y="4725009"/>
              <a:ext cx="272798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Knowing and Understanding the Rules </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5" name="Group 64">
            <a:extLst>
              <a:ext uri="{FF2B5EF4-FFF2-40B4-BE49-F238E27FC236}">
                <a16:creationId xmlns:a16="http://schemas.microsoft.com/office/drawing/2014/main" id="{9C9F806A-58D9-4FBC-A72F-13AABEF444DC}"/>
              </a:ext>
            </a:extLst>
          </p:cNvPr>
          <p:cNvGrpSpPr/>
          <p:nvPr/>
        </p:nvGrpSpPr>
        <p:grpSpPr>
          <a:xfrm>
            <a:off x="3285900" y="4930531"/>
            <a:ext cx="2715164" cy="1221111"/>
            <a:chOff x="3285900" y="4930531"/>
            <a:chExt cx="2715164" cy="1221111"/>
          </a:xfrm>
        </p:grpSpPr>
        <p:grpSp>
          <p:nvGrpSpPr>
            <p:cNvPr id="28" name="Group 27">
              <a:extLst>
                <a:ext uri="{FF2B5EF4-FFF2-40B4-BE49-F238E27FC236}">
                  <a16:creationId xmlns:a16="http://schemas.microsoft.com/office/drawing/2014/main" id="{1430DA26-7172-4906-8FE9-05E3765EF52E}"/>
                </a:ext>
              </a:extLst>
            </p:cNvPr>
            <p:cNvGrpSpPr/>
            <p:nvPr/>
          </p:nvGrpSpPr>
          <p:grpSpPr>
            <a:xfrm>
              <a:off x="5280058" y="4930531"/>
              <a:ext cx="721006" cy="721006"/>
              <a:chOff x="5264177" y="4973904"/>
              <a:chExt cx="721006" cy="721006"/>
            </a:xfrm>
          </p:grpSpPr>
          <p:grpSp>
            <p:nvGrpSpPr>
              <p:cNvPr id="29" name="Group 28">
                <a:extLst>
                  <a:ext uri="{FF2B5EF4-FFF2-40B4-BE49-F238E27FC236}">
                    <a16:creationId xmlns:a16="http://schemas.microsoft.com/office/drawing/2014/main" id="{7E8D258F-EA57-480D-A08C-CD16E6DD0D09}"/>
                  </a:ext>
                </a:extLst>
              </p:cNvPr>
              <p:cNvGrpSpPr/>
              <p:nvPr/>
            </p:nvGrpSpPr>
            <p:grpSpPr>
              <a:xfrm>
                <a:off x="5264177" y="4973904"/>
                <a:ext cx="721006" cy="721006"/>
                <a:chOff x="827116" y="1581150"/>
                <a:chExt cx="1162050" cy="1162050"/>
              </a:xfrm>
            </p:grpSpPr>
            <p:sp>
              <p:nvSpPr>
                <p:cNvPr id="31" name="Oval 30">
                  <a:extLst>
                    <a:ext uri="{FF2B5EF4-FFF2-40B4-BE49-F238E27FC236}">
                      <a16:creationId xmlns:a16="http://schemas.microsoft.com/office/drawing/2014/main" id="{F1344BF1-78EE-4315-9F34-DF66FB45E331}"/>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12324F1A-7093-4A93-BA09-970B9F513B96}"/>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descr="Eye">
                <a:extLst>
                  <a:ext uri="{FF2B5EF4-FFF2-40B4-BE49-F238E27FC236}">
                    <a16:creationId xmlns:a16="http://schemas.microsoft.com/office/drawing/2014/main" id="{B25E5D85-2786-45E6-8133-6F8F3566DF65}"/>
                  </a:ext>
                </a:extLst>
              </p:cNvPr>
              <p:cNvSpPr/>
              <p:nvPr/>
            </p:nvSpPr>
            <p:spPr>
              <a:xfrm>
                <a:off x="5434865" y="5144592"/>
                <a:ext cx="379630" cy="379630"/>
              </a:xfrm>
              <a:prstGeom prst="rect">
                <a:avLst/>
              </a:prstGeom>
              <a: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59" name="Rectangle 58">
              <a:extLst>
                <a:ext uri="{FF2B5EF4-FFF2-40B4-BE49-F238E27FC236}">
                  <a16:creationId xmlns:a16="http://schemas.microsoft.com/office/drawing/2014/main" id="{1B94135E-86FD-4F93-943D-52300170951C}"/>
                </a:ext>
              </a:extLst>
            </p:cNvPr>
            <p:cNvSpPr/>
            <p:nvPr/>
          </p:nvSpPr>
          <p:spPr>
            <a:xfrm>
              <a:off x="3285900" y="5584971"/>
              <a:ext cx="260584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Quality Observations </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7" name="Group 66">
            <a:extLst>
              <a:ext uri="{FF2B5EF4-FFF2-40B4-BE49-F238E27FC236}">
                <a16:creationId xmlns:a16="http://schemas.microsoft.com/office/drawing/2014/main" id="{9A5D9748-B552-4A07-B613-E0FD5D2813E1}"/>
              </a:ext>
            </a:extLst>
          </p:cNvPr>
          <p:cNvGrpSpPr/>
          <p:nvPr/>
        </p:nvGrpSpPr>
        <p:grpSpPr>
          <a:xfrm>
            <a:off x="6345342" y="4930531"/>
            <a:ext cx="3027286" cy="1321954"/>
            <a:chOff x="6345342" y="4930531"/>
            <a:chExt cx="3027286" cy="1321954"/>
          </a:xfrm>
        </p:grpSpPr>
        <p:grpSp>
          <p:nvGrpSpPr>
            <p:cNvPr id="33" name="Group 32">
              <a:extLst>
                <a:ext uri="{FF2B5EF4-FFF2-40B4-BE49-F238E27FC236}">
                  <a16:creationId xmlns:a16="http://schemas.microsoft.com/office/drawing/2014/main" id="{8CC98F87-ED93-46EB-8060-EF7399114FB0}"/>
                </a:ext>
              </a:extLst>
            </p:cNvPr>
            <p:cNvGrpSpPr/>
            <p:nvPr/>
          </p:nvGrpSpPr>
          <p:grpSpPr>
            <a:xfrm>
              <a:off x="6345342" y="4930531"/>
              <a:ext cx="721006" cy="721006"/>
              <a:chOff x="6450234" y="4973904"/>
              <a:chExt cx="721006" cy="721006"/>
            </a:xfrm>
          </p:grpSpPr>
          <p:grpSp>
            <p:nvGrpSpPr>
              <p:cNvPr id="34" name="Group 33">
                <a:extLst>
                  <a:ext uri="{FF2B5EF4-FFF2-40B4-BE49-F238E27FC236}">
                    <a16:creationId xmlns:a16="http://schemas.microsoft.com/office/drawing/2014/main" id="{F418F7A3-79FC-49FC-9D8F-2CCA12378665}"/>
                  </a:ext>
                </a:extLst>
              </p:cNvPr>
              <p:cNvGrpSpPr/>
              <p:nvPr/>
            </p:nvGrpSpPr>
            <p:grpSpPr>
              <a:xfrm>
                <a:off x="6450234" y="4973904"/>
                <a:ext cx="721006" cy="721006"/>
                <a:chOff x="827116" y="1581150"/>
                <a:chExt cx="1162050" cy="1162050"/>
              </a:xfrm>
            </p:grpSpPr>
            <p:sp>
              <p:nvSpPr>
                <p:cNvPr id="36" name="Oval 35">
                  <a:extLst>
                    <a:ext uri="{FF2B5EF4-FFF2-40B4-BE49-F238E27FC236}">
                      <a16:creationId xmlns:a16="http://schemas.microsoft.com/office/drawing/2014/main" id="{393A4FE4-6A8B-4B4D-B6E8-DB0FF758C25F}"/>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42F67D8-500D-4D07-9102-5B6064377E83}"/>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descr="Handshake">
                <a:extLst>
                  <a:ext uri="{FF2B5EF4-FFF2-40B4-BE49-F238E27FC236}">
                    <a16:creationId xmlns:a16="http://schemas.microsoft.com/office/drawing/2014/main" id="{6035A9F1-ECA3-4313-9A77-54625A82628F}"/>
                  </a:ext>
                </a:extLst>
              </p:cNvPr>
              <p:cNvSpPr/>
              <p:nvPr/>
            </p:nvSpPr>
            <p:spPr>
              <a:xfrm>
                <a:off x="6620922" y="5144592"/>
                <a:ext cx="379630" cy="379630"/>
              </a:xfrm>
              <a:prstGeom prst="rect">
                <a:avLst/>
              </a:prstGeom>
              <a: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60" name="Rectangle 59">
              <a:extLst>
                <a:ext uri="{FF2B5EF4-FFF2-40B4-BE49-F238E27FC236}">
                  <a16:creationId xmlns:a16="http://schemas.microsoft.com/office/drawing/2014/main" id="{E1BF201B-468C-4332-B3F8-340DB23AFA67}"/>
                </a:ext>
              </a:extLst>
            </p:cNvPr>
            <p:cNvSpPr/>
            <p:nvPr/>
          </p:nvSpPr>
          <p:spPr>
            <a:xfrm>
              <a:off x="6651346" y="5685814"/>
              <a:ext cx="2721282"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Core Values as a person </a:t>
              </a:r>
            </a:p>
            <a:p>
              <a:pPr lvl="0" algn="ctr"/>
              <a:r>
                <a:rPr lang="en-GB" sz="1400" b="1" dirty="0">
                  <a:solidFill>
                    <a:schemeClr val="tx1"/>
                  </a:solidFill>
                  <a:latin typeface="Arial" panose="020B0604020202020204" pitchFamily="34" charset="0"/>
                  <a:cs typeface="Arial" panose="020B0604020202020204" pitchFamily="34" charset="0"/>
                </a:rPr>
                <a:t>and role </a:t>
              </a:r>
              <a:endParaRPr lang="en-US" sz="1400" b="1" dirty="0">
                <a:solidFill>
                  <a:schemeClr val="tx1"/>
                </a:solidFill>
                <a:latin typeface="Arial" panose="020B0604020202020204" pitchFamily="34" charset="0"/>
                <a:cs typeface="Arial" panose="020B0604020202020204" pitchFamily="34" charset="0"/>
              </a:endParaRPr>
            </a:p>
          </p:txBody>
        </p:sp>
      </p:grpSp>
      <p:grpSp>
        <p:nvGrpSpPr>
          <p:cNvPr id="62" name="Group 61">
            <a:extLst>
              <a:ext uri="{FF2B5EF4-FFF2-40B4-BE49-F238E27FC236}">
                <a16:creationId xmlns:a16="http://schemas.microsoft.com/office/drawing/2014/main" id="{1C9DD168-0172-44DD-B0A5-2BE853180BD6}"/>
              </a:ext>
            </a:extLst>
          </p:cNvPr>
          <p:cNvGrpSpPr/>
          <p:nvPr/>
        </p:nvGrpSpPr>
        <p:grpSpPr>
          <a:xfrm>
            <a:off x="681615" y="2491714"/>
            <a:ext cx="3501103" cy="721006"/>
            <a:chOff x="681615" y="2491714"/>
            <a:chExt cx="3501103" cy="721006"/>
          </a:xfrm>
        </p:grpSpPr>
        <p:grpSp>
          <p:nvGrpSpPr>
            <p:cNvPr id="13" name="Group 12">
              <a:extLst>
                <a:ext uri="{FF2B5EF4-FFF2-40B4-BE49-F238E27FC236}">
                  <a16:creationId xmlns:a16="http://schemas.microsoft.com/office/drawing/2014/main" id="{1FD4D3A5-EA79-4B4A-9A95-CC4F7B1CDA63}"/>
                </a:ext>
              </a:extLst>
            </p:cNvPr>
            <p:cNvGrpSpPr/>
            <p:nvPr/>
          </p:nvGrpSpPr>
          <p:grpSpPr>
            <a:xfrm>
              <a:off x="3461712" y="2491714"/>
              <a:ext cx="721006" cy="721006"/>
              <a:chOff x="3254861" y="2888663"/>
              <a:chExt cx="721006" cy="721006"/>
            </a:xfrm>
          </p:grpSpPr>
          <p:grpSp>
            <p:nvGrpSpPr>
              <p:cNvPr id="14" name="Group 13">
                <a:extLst>
                  <a:ext uri="{FF2B5EF4-FFF2-40B4-BE49-F238E27FC236}">
                    <a16:creationId xmlns:a16="http://schemas.microsoft.com/office/drawing/2014/main" id="{96039C37-CDAB-4ACB-9B10-E67BCAE9501D}"/>
                  </a:ext>
                </a:extLst>
              </p:cNvPr>
              <p:cNvGrpSpPr/>
              <p:nvPr/>
            </p:nvGrpSpPr>
            <p:grpSpPr>
              <a:xfrm>
                <a:off x="3254861" y="2888663"/>
                <a:ext cx="721006" cy="721006"/>
                <a:chOff x="827116" y="1581150"/>
                <a:chExt cx="1162050" cy="1162050"/>
              </a:xfrm>
            </p:grpSpPr>
            <p:sp>
              <p:nvSpPr>
                <p:cNvPr id="16" name="Oval 15">
                  <a:extLst>
                    <a:ext uri="{FF2B5EF4-FFF2-40B4-BE49-F238E27FC236}">
                      <a16:creationId xmlns:a16="http://schemas.microsoft.com/office/drawing/2014/main" id="{B2F11BB9-E1C7-4B56-A873-EEC80CDBAAC6}"/>
                    </a:ext>
                  </a:extLst>
                </p:cNvPr>
                <p:cNvSpPr/>
                <p:nvPr/>
              </p:nvSpPr>
              <p:spPr>
                <a:xfrm>
                  <a:off x="827116" y="1581150"/>
                  <a:ext cx="1162050" cy="1162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796D295-1E6F-4351-AF60-DD5670934368}"/>
                    </a:ext>
                  </a:extLst>
                </p:cNvPr>
                <p:cNvSpPr/>
                <p:nvPr/>
              </p:nvSpPr>
              <p:spPr>
                <a:xfrm>
                  <a:off x="882361" y="1636395"/>
                  <a:ext cx="1051560" cy="1051560"/>
                </a:xfrm>
                <a:prstGeom prst="ellipse">
                  <a:avLst/>
                </a:prstGeom>
                <a:gradFill>
                  <a:gsLst>
                    <a:gs pos="9000">
                      <a:schemeClr val="tx2">
                        <a:lumMod val="75000"/>
                      </a:schemeClr>
                    </a:gs>
                    <a:gs pos="56000">
                      <a:schemeClr val="tx2">
                        <a:lumMod val="40000"/>
                        <a:lumOff val="6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descr="Brain in head">
                <a:extLst>
                  <a:ext uri="{FF2B5EF4-FFF2-40B4-BE49-F238E27FC236}">
                    <a16:creationId xmlns:a16="http://schemas.microsoft.com/office/drawing/2014/main" id="{00D1D457-FF40-4003-AF52-2494E8F17B66}"/>
                  </a:ext>
                </a:extLst>
              </p:cNvPr>
              <p:cNvSpPr/>
              <p:nvPr/>
            </p:nvSpPr>
            <p:spPr>
              <a:xfrm>
                <a:off x="3434445" y="3044653"/>
                <a:ext cx="379630" cy="379630"/>
              </a:xfrm>
              <a:prstGeom prst="rect">
                <a:avLst/>
              </a:prstGeom>
              <a: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61" name="Rectangle 60">
              <a:extLst>
                <a:ext uri="{FF2B5EF4-FFF2-40B4-BE49-F238E27FC236}">
                  <a16:creationId xmlns:a16="http://schemas.microsoft.com/office/drawing/2014/main" id="{A2E7C430-2F05-4650-A144-7677F1D6A90C}"/>
                </a:ext>
              </a:extLst>
            </p:cNvPr>
            <p:cNvSpPr/>
            <p:nvPr/>
          </p:nvSpPr>
          <p:spPr>
            <a:xfrm>
              <a:off x="681615" y="2554183"/>
              <a:ext cx="2727984"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Mental Focus and Attention</a:t>
              </a:r>
              <a:endParaRPr lang="en-US" sz="1400" b="1"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7473442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fade">
                                      <p:cBhvr>
                                        <p:cTn id="17" dur="500"/>
                                        <p:tgtEl>
                                          <p:spTgt spid="6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fade">
                                      <p:cBhvr>
                                        <p:cTn id="22" dur="500"/>
                                        <p:tgtEl>
                                          <p:spTgt spid="6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fade">
                                      <p:cBhvr>
                                        <p:cTn id="27" dur="500"/>
                                        <p:tgtEl>
                                          <p:spTgt spid="6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fade">
                                      <p:cBhvr>
                                        <p:cTn id="32" dur="500"/>
                                        <p:tgtEl>
                                          <p:spTgt spid="6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fade">
                                      <p:cBhvr>
                                        <p:cTn id="37" dur="500"/>
                                        <p:tgtEl>
                                          <p:spTgt spid="6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fade">
                                      <p:cBhvr>
                                        <p:cTn id="4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21E7F36-FF5B-4FC8-9EAE-F68C3B0C9E34}"/>
              </a:ext>
            </a:extLst>
          </p:cNvPr>
          <p:cNvSpPr>
            <a:spLocks noGrp="1"/>
          </p:cNvSpPr>
          <p:nvPr>
            <p:ph type="title"/>
          </p:nvPr>
        </p:nvSpPr>
        <p:spPr>
          <a:xfrm>
            <a:off x="2118360" y="1714332"/>
            <a:ext cx="7955280"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Mental Focus</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is mental focus within the context of being a boxing official?</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How do you focus your own attention to what is important?</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can impact your focus and attention?</a:t>
            </a:r>
            <a:br>
              <a:rPr lang="en-US" sz="1700" dirty="0">
                <a:solidFill>
                  <a:schemeClr val="bg1">
                    <a:lumMod val="95000"/>
                    <a:lumOff val="5000"/>
                  </a:schemeClr>
                </a:solidFill>
                <a:latin typeface="Montserrat" panose="02000505000000020004" pitchFamily="2" charset="0"/>
              </a:rPr>
            </a:br>
            <a:endParaRPr lang="en-US" sz="1700" dirty="0">
              <a:solidFill>
                <a:schemeClr val="bg1">
                  <a:lumMod val="95000"/>
                  <a:lumOff val="5000"/>
                </a:schemeClr>
              </a:solidFill>
              <a:latin typeface="Montserrat" panose="02000505000000020004" pitchFamily="2" charset="0"/>
            </a:endParaRPr>
          </a:p>
        </p:txBody>
      </p:sp>
      <p:pic>
        <p:nvPicPr>
          <p:cNvPr id="9" name="Picture 8" descr="EB-Logo-2.png">
            <a:extLst>
              <a:ext uri="{FF2B5EF4-FFF2-40B4-BE49-F238E27FC236}">
                <a16:creationId xmlns:a16="http://schemas.microsoft.com/office/drawing/2014/main" id="{93C73807-D00E-440A-9A1A-6F44D18EEA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
        <p:nvSpPr>
          <p:cNvPr id="6" name="Rectangle 5" descr="Brain in head">
            <a:extLst>
              <a:ext uri="{FF2B5EF4-FFF2-40B4-BE49-F238E27FC236}">
                <a16:creationId xmlns:a16="http://schemas.microsoft.com/office/drawing/2014/main" id="{DE12C539-5C72-4B50-BDE4-D43314604E4A}"/>
              </a:ext>
            </a:extLst>
          </p:cNvPr>
          <p:cNvSpPr/>
          <p:nvPr/>
        </p:nvSpPr>
        <p:spPr>
          <a:xfrm>
            <a:off x="5372654" y="4767396"/>
            <a:ext cx="1567323" cy="1298747"/>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1637542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5E69903-882C-4F18-A2E7-4FE758F78D4A}"/>
              </a:ext>
            </a:extLst>
          </p:cNvPr>
          <p:cNvSpPr>
            <a:spLocks noGrp="1"/>
          </p:cNvSpPr>
          <p:nvPr>
            <p:ph type="title"/>
          </p:nvPr>
        </p:nvSpPr>
        <p:spPr>
          <a:xfrm>
            <a:off x="2615947" y="2643188"/>
            <a:ext cx="7080738" cy="3974124"/>
          </a:xfrm>
        </p:spPr>
        <p:txBody>
          <a:bodyPr vert="horz" lIns="91440" tIns="45720" rIns="91440" bIns="45720" rtlCol="0" anchor="ctr">
            <a:normAutofit fontScale="90000"/>
          </a:bodyPr>
          <a:lstStyle/>
          <a:p>
            <a:pPr algn="ctr"/>
            <a:r>
              <a:rPr lang="en-US" sz="6000" dirty="0">
                <a:solidFill>
                  <a:schemeClr val="bg1">
                    <a:lumMod val="95000"/>
                    <a:lumOff val="5000"/>
                  </a:schemeClr>
                </a:solidFill>
                <a:latin typeface="Montserrat" panose="02000505000000020004" pitchFamily="2" charset="0"/>
              </a:rPr>
              <a:t>Professional Judgement and Decision Making</a:t>
            </a:r>
            <a:br>
              <a:rPr lang="en-US" sz="31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How do you make judgements?</a:t>
            </a:r>
            <a:br>
              <a:rPr lang="en-US" sz="19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What forms your decision-making process?</a:t>
            </a:r>
            <a:br>
              <a:rPr lang="en-US" sz="19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How can bias effective your view?</a:t>
            </a:r>
            <a:br>
              <a:rPr lang="en-US" sz="19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How can you be more consistent with your decision making?</a:t>
            </a:r>
            <a:br>
              <a:rPr lang="en-US" sz="1900" dirty="0">
                <a:solidFill>
                  <a:schemeClr val="bg1">
                    <a:lumMod val="95000"/>
                    <a:lumOff val="5000"/>
                  </a:schemeClr>
                </a:solidFill>
                <a:latin typeface="Montserrat" panose="02000505000000020004" pitchFamily="2" charset="0"/>
              </a:rPr>
            </a:br>
            <a:br>
              <a:rPr lang="en-US" sz="5400" dirty="0">
                <a:solidFill>
                  <a:schemeClr val="bg1">
                    <a:lumMod val="95000"/>
                    <a:lumOff val="5000"/>
                  </a:schemeClr>
                </a:solidFill>
                <a:latin typeface="Montserrat" panose="02000505000000020004" pitchFamily="2" charset="0"/>
              </a:rPr>
            </a:br>
            <a:br>
              <a:rPr lang="en-US" sz="5400" dirty="0">
                <a:solidFill>
                  <a:schemeClr val="bg1">
                    <a:lumMod val="95000"/>
                    <a:lumOff val="5000"/>
                  </a:schemeClr>
                </a:solidFill>
              </a:rPr>
            </a:br>
            <a:endParaRPr lang="en-US" sz="5400" dirty="0">
              <a:solidFill>
                <a:schemeClr val="bg1">
                  <a:lumMod val="95000"/>
                  <a:lumOff val="5000"/>
                </a:schemeClr>
              </a:solidFill>
            </a:endParaRPr>
          </a:p>
        </p:txBody>
      </p:sp>
      <p:sp>
        <p:nvSpPr>
          <p:cNvPr id="6" name="Rectangle 5" descr="Scales of Justice">
            <a:extLst>
              <a:ext uri="{FF2B5EF4-FFF2-40B4-BE49-F238E27FC236}">
                <a16:creationId xmlns:a16="http://schemas.microsoft.com/office/drawing/2014/main" id="{39950046-2150-4963-9F1B-170106D3D21B}"/>
              </a:ext>
            </a:extLst>
          </p:cNvPr>
          <p:cNvSpPr/>
          <p:nvPr/>
        </p:nvSpPr>
        <p:spPr>
          <a:xfrm>
            <a:off x="5500536" y="5012128"/>
            <a:ext cx="1311560" cy="1054015"/>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2028307E-72C1-4C4B-8B43-87141F7A6E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25487643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3A9A2A-4EC7-45D9-86D2-7C75A3363C9F}"/>
              </a:ext>
            </a:extLst>
          </p:cNvPr>
          <p:cNvSpPr>
            <a:spLocks noGrp="1"/>
          </p:cNvSpPr>
          <p:nvPr>
            <p:ph type="title"/>
          </p:nvPr>
        </p:nvSpPr>
        <p:spPr>
          <a:xfrm>
            <a:off x="2555631" y="1828582"/>
            <a:ext cx="7080738" cy="3463346"/>
          </a:xfrm>
        </p:spPr>
        <p:txBody>
          <a:bodyPr vert="horz" lIns="91440" tIns="45720" rIns="91440" bIns="45720" rtlCol="0" anchor="ctr">
            <a:normAutofit fontScale="90000"/>
          </a:bodyPr>
          <a:lstStyle/>
          <a:p>
            <a:pPr algn="ctr"/>
            <a:r>
              <a:rPr lang="en-US" sz="6000" dirty="0">
                <a:solidFill>
                  <a:schemeClr val="bg1">
                    <a:lumMod val="95000"/>
                    <a:lumOff val="5000"/>
                  </a:schemeClr>
                </a:solidFill>
                <a:latin typeface="Montserrat" panose="02000505000000020004" pitchFamily="2" charset="0"/>
              </a:rPr>
              <a:t>Knowing and Understanding the Rules</a:t>
            </a:r>
            <a:br>
              <a:rPr lang="en-US" sz="54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What is the different between knowing and understanding?</a:t>
            </a:r>
            <a:br>
              <a:rPr lang="en-US" sz="19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The application and interpretation of the rules are essential!</a:t>
            </a:r>
            <a:br>
              <a:rPr lang="en-US" sz="1900" dirty="0">
                <a:solidFill>
                  <a:schemeClr val="bg1">
                    <a:lumMod val="95000"/>
                    <a:lumOff val="5000"/>
                  </a:schemeClr>
                </a:solidFill>
                <a:latin typeface="Montserrat" panose="02000505000000020004" pitchFamily="2" charset="0"/>
              </a:rPr>
            </a:br>
            <a:r>
              <a:rPr lang="en-US" sz="1900" dirty="0">
                <a:solidFill>
                  <a:schemeClr val="bg1">
                    <a:lumMod val="95000"/>
                    <a:lumOff val="5000"/>
                  </a:schemeClr>
                </a:solidFill>
                <a:latin typeface="Montserrat" panose="02000505000000020004" pitchFamily="2" charset="0"/>
              </a:rPr>
              <a:t>How clear are you on the latest updates and changers?</a:t>
            </a:r>
            <a:br>
              <a:rPr lang="en-US" sz="1900" dirty="0">
                <a:solidFill>
                  <a:schemeClr val="bg1">
                    <a:lumMod val="95000"/>
                    <a:lumOff val="5000"/>
                  </a:schemeClr>
                </a:solidFill>
                <a:latin typeface="Montserrat" panose="02000505000000020004" pitchFamily="2" charset="0"/>
              </a:rPr>
            </a:br>
            <a:endParaRPr lang="en-US" sz="1900" dirty="0">
              <a:solidFill>
                <a:schemeClr val="bg1">
                  <a:lumMod val="95000"/>
                  <a:lumOff val="5000"/>
                </a:schemeClr>
              </a:solidFill>
              <a:latin typeface="Montserrat" panose="02000505000000020004" pitchFamily="2" charset="0"/>
            </a:endParaRPr>
          </a:p>
        </p:txBody>
      </p:sp>
      <p:sp>
        <p:nvSpPr>
          <p:cNvPr id="6" name="Rectangle 5" descr="Head with Gears">
            <a:extLst>
              <a:ext uri="{FF2B5EF4-FFF2-40B4-BE49-F238E27FC236}">
                <a16:creationId xmlns:a16="http://schemas.microsoft.com/office/drawing/2014/main" id="{F84586B7-6BC6-4F23-94B8-22905948DCB6}"/>
              </a:ext>
            </a:extLst>
          </p:cNvPr>
          <p:cNvSpPr/>
          <p:nvPr/>
        </p:nvSpPr>
        <p:spPr>
          <a:xfrm>
            <a:off x="5432971" y="4810472"/>
            <a:ext cx="1624486" cy="1295427"/>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280D43CF-E757-4B03-9C5B-08C85F3A3B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137657629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C780400-C834-4C1C-8A78-F9CB6FFD1875}"/>
              </a:ext>
            </a:extLst>
          </p:cNvPr>
          <p:cNvSpPr>
            <a:spLocks noGrp="1"/>
          </p:cNvSpPr>
          <p:nvPr>
            <p:ph type="title"/>
          </p:nvPr>
        </p:nvSpPr>
        <p:spPr>
          <a:xfrm>
            <a:off x="2615946" y="1926392"/>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Observations</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makes a good observation?</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are you looking out for and why?</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How do you bring objectivity into you observations? </a:t>
            </a:r>
            <a:br>
              <a:rPr lang="en-US" sz="1800" dirty="0">
                <a:solidFill>
                  <a:schemeClr val="bg1">
                    <a:lumMod val="95000"/>
                    <a:lumOff val="5000"/>
                  </a:schemeClr>
                </a:solidFill>
                <a:latin typeface="Montserrat" panose="02000505000000020004" pitchFamily="2" charset="0"/>
              </a:rPr>
            </a:br>
            <a:r>
              <a:rPr lang="en-US" sz="5400" dirty="0">
                <a:solidFill>
                  <a:schemeClr val="bg1">
                    <a:lumMod val="95000"/>
                    <a:lumOff val="5000"/>
                  </a:schemeClr>
                </a:solidFill>
                <a:latin typeface="Montserrat" panose="02000505000000020004" pitchFamily="2" charset="0"/>
              </a:rPr>
              <a:t> </a:t>
            </a:r>
          </a:p>
        </p:txBody>
      </p:sp>
      <p:sp>
        <p:nvSpPr>
          <p:cNvPr id="6" name="Rectangle 5" descr="Eye">
            <a:extLst>
              <a:ext uri="{FF2B5EF4-FFF2-40B4-BE49-F238E27FC236}">
                <a16:creationId xmlns:a16="http://schemas.microsoft.com/office/drawing/2014/main" id="{C41493A1-549C-4F0B-B2B5-2CD0AD1D2A17}"/>
              </a:ext>
            </a:extLst>
          </p:cNvPr>
          <p:cNvSpPr/>
          <p:nvPr/>
        </p:nvSpPr>
        <p:spPr>
          <a:xfrm>
            <a:off x="5306468" y="4782503"/>
            <a:ext cx="1699695" cy="1283640"/>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5DC13E57-4479-45CF-B654-5444A68882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22303949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61197E5-F317-4E4A-9159-56D71B7478E5}"/>
              </a:ext>
            </a:extLst>
          </p:cNvPr>
          <p:cNvSpPr>
            <a:spLocks noGrp="1"/>
          </p:cNvSpPr>
          <p:nvPr>
            <p:ph type="title"/>
          </p:nvPr>
        </p:nvSpPr>
        <p:spPr>
          <a:xfrm>
            <a:off x="2516655" y="1917828"/>
            <a:ext cx="7158690"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Core Values</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are your main values in life? Any different to</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performing a R&amp;J Role?</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When and how do you believe your values will be challenged?</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happens if someone cross’s your own values?</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do you think the boxer values in a R&amp;J?</a:t>
            </a:r>
            <a:br>
              <a:rPr lang="en-US" sz="1700" dirty="0">
                <a:solidFill>
                  <a:schemeClr val="bg1">
                    <a:lumMod val="95000"/>
                    <a:lumOff val="5000"/>
                  </a:schemeClr>
                </a:solidFill>
              </a:rPr>
            </a:br>
            <a:r>
              <a:rPr lang="en-US" sz="5400" dirty="0">
                <a:solidFill>
                  <a:schemeClr val="bg1">
                    <a:lumMod val="95000"/>
                    <a:lumOff val="5000"/>
                  </a:schemeClr>
                </a:solidFill>
              </a:rPr>
              <a:t> </a:t>
            </a:r>
          </a:p>
        </p:txBody>
      </p:sp>
      <p:sp>
        <p:nvSpPr>
          <p:cNvPr id="6" name="Rectangle 5" descr="Handshake">
            <a:extLst>
              <a:ext uri="{FF2B5EF4-FFF2-40B4-BE49-F238E27FC236}">
                <a16:creationId xmlns:a16="http://schemas.microsoft.com/office/drawing/2014/main" id="{9443BE98-BD6C-4316-B265-D4C448F909A5}"/>
              </a:ext>
            </a:extLst>
          </p:cNvPr>
          <p:cNvSpPr/>
          <p:nvPr/>
        </p:nvSpPr>
        <p:spPr>
          <a:xfrm>
            <a:off x="5432971" y="4703049"/>
            <a:ext cx="1446690" cy="1356792"/>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5728D2D6-2BA6-42D6-90FC-DFC79E290D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9493256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7"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F493B87-044A-4520-A135-8660E877F8E1}"/>
              </a:ext>
            </a:extLst>
          </p:cNvPr>
          <p:cNvSpPr>
            <a:spLocks noGrp="1"/>
          </p:cNvSpPr>
          <p:nvPr>
            <p:ph type="title"/>
          </p:nvPr>
        </p:nvSpPr>
        <p:spPr>
          <a:xfrm>
            <a:off x="2615946" y="1616876"/>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Willingness to Learn and become better</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would make you better?</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continuous official development have you done in the past month?</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How can you use reflective practice within your role to progress and grow?</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Do you actively seek feedback? </a:t>
            </a:r>
          </a:p>
        </p:txBody>
      </p:sp>
      <p:sp>
        <p:nvSpPr>
          <p:cNvPr id="6" name="Rectangle 5" descr="Chat Bubble">
            <a:extLst>
              <a:ext uri="{FF2B5EF4-FFF2-40B4-BE49-F238E27FC236}">
                <a16:creationId xmlns:a16="http://schemas.microsoft.com/office/drawing/2014/main" id="{0241460B-3EE3-4895-B4AC-F068C55D876C}"/>
              </a:ext>
            </a:extLst>
          </p:cNvPr>
          <p:cNvSpPr/>
          <p:nvPr/>
        </p:nvSpPr>
        <p:spPr>
          <a:xfrm>
            <a:off x="5567908" y="4959005"/>
            <a:ext cx="1176815" cy="1107138"/>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E66C8242-1B8B-42C8-A080-79227B43E9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11260053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D9FF82-7232-4A2D-92D0-D8CB3A4BE9B5}"/>
              </a:ext>
            </a:extLst>
          </p:cNvPr>
          <p:cNvSpPr>
            <a:spLocks noGrp="1"/>
          </p:cNvSpPr>
          <p:nvPr>
            <p:ph type="title"/>
          </p:nvPr>
        </p:nvSpPr>
        <p:spPr>
          <a:xfrm>
            <a:off x="2555631" y="1605423"/>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latin typeface="Montserrat" panose="02000505000000020004" pitchFamily="2" charset="0"/>
              </a:rPr>
              <a:t>Working as part</a:t>
            </a:r>
            <a:br>
              <a:rPr lang="en-US" sz="5400" dirty="0">
                <a:solidFill>
                  <a:schemeClr val="bg1">
                    <a:lumMod val="95000"/>
                    <a:lumOff val="5000"/>
                  </a:schemeClr>
                </a:solidFill>
                <a:latin typeface="Montserrat" panose="02000505000000020004" pitchFamily="2" charset="0"/>
              </a:rPr>
            </a:br>
            <a:r>
              <a:rPr lang="en-US" sz="5400" dirty="0">
                <a:solidFill>
                  <a:schemeClr val="bg1">
                    <a:lumMod val="95000"/>
                    <a:lumOff val="5000"/>
                  </a:schemeClr>
                </a:solidFill>
                <a:latin typeface="Montserrat" panose="02000505000000020004" pitchFamily="2" charset="0"/>
              </a:rPr>
              <a:t>of a team</a:t>
            </a:r>
            <a:br>
              <a:rPr lang="en-US" sz="54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Reflect upon a world class team away from boxing?</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underpins their success?</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What does a dysfunctional team look like, and why? </a:t>
            </a:r>
            <a:br>
              <a:rPr lang="en-US" sz="1700" dirty="0">
                <a:solidFill>
                  <a:schemeClr val="bg1">
                    <a:lumMod val="95000"/>
                    <a:lumOff val="5000"/>
                  </a:schemeClr>
                </a:solidFill>
                <a:latin typeface="Montserrat" panose="02000505000000020004" pitchFamily="2" charset="0"/>
              </a:rPr>
            </a:br>
            <a:r>
              <a:rPr lang="en-US" sz="1700" dirty="0">
                <a:solidFill>
                  <a:schemeClr val="bg1">
                    <a:lumMod val="95000"/>
                    <a:lumOff val="5000"/>
                  </a:schemeClr>
                </a:solidFill>
                <a:latin typeface="Montserrat" panose="02000505000000020004" pitchFamily="2" charset="0"/>
              </a:rPr>
              <a:t>Leadership, followership and fellowship is essential… how does it relate to your context as a R&amp;J?</a:t>
            </a:r>
          </a:p>
        </p:txBody>
      </p:sp>
      <p:sp>
        <p:nvSpPr>
          <p:cNvPr id="6" name="Rectangle 5" descr="Users">
            <a:extLst>
              <a:ext uri="{FF2B5EF4-FFF2-40B4-BE49-F238E27FC236}">
                <a16:creationId xmlns:a16="http://schemas.microsoft.com/office/drawing/2014/main" id="{0314C52F-EF33-42FF-AC39-905E24FD9B4E}"/>
              </a:ext>
            </a:extLst>
          </p:cNvPr>
          <p:cNvSpPr/>
          <p:nvPr/>
        </p:nvSpPr>
        <p:spPr>
          <a:xfrm>
            <a:off x="5634633" y="4902400"/>
            <a:ext cx="1043365" cy="1163743"/>
          </a:xfrm>
          <a:prstGeom prst="rect">
            <a:avLst/>
          </a:prstGeom>
          <a: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7" name="Picture 6" descr="EB-Logo-2.png">
            <a:extLst>
              <a:ext uri="{FF2B5EF4-FFF2-40B4-BE49-F238E27FC236}">
                <a16:creationId xmlns:a16="http://schemas.microsoft.com/office/drawing/2014/main" id="{54725AAF-4950-4665-A255-5EC834B1D2B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2971" y="791857"/>
            <a:ext cx="1446690" cy="1435894"/>
          </a:xfrm>
          <a:prstGeom prst="rect">
            <a:avLst/>
          </a:prstGeom>
        </p:spPr>
      </p:pic>
    </p:spTree>
    <p:extLst>
      <p:ext uri="{BB962C8B-B14F-4D97-AF65-F5344CB8AC3E}">
        <p14:creationId xmlns:p14="http://schemas.microsoft.com/office/powerpoint/2010/main" val="21436469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TotalTime>
  <Words>181</Words>
  <Application>Microsoft Office PowerPoint</Application>
  <PresentationFormat>Widescreen</PresentationFormat>
  <Paragraphs>58</Paragraphs>
  <Slides>16</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Montserrat</vt:lpstr>
      <vt:lpstr>Times New Roman</vt:lpstr>
      <vt:lpstr>Office Theme</vt:lpstr>
      <vt:lpstr>R&amp;J Core  Model and Profile What it takes to be an England Boxing Official Version 2.0 </vt:lpstr>
      <vt:lpstr>PowerPoint Presentation</vt:lpstr>
      <vt:lpstr>Mental Focus What is mental focus within the context of being a boxing official? How do you focus your own attention to what is important? What can impact your focus and attention? </vt:lpstr>
      <vt:lpstr>Professional Judgement and Decision Making How do you make judgements? What forms your decision-making process? How can bias effective your view? How can you be more consistent with your decision making?   </vt:lpstr>
      <vt:lpstr>Knowing and Understanding the Rules What is the different between knowing and understanding? The application and interpretation of the rules are essential! How clear are you on the latest updates and changers? </vt:lpstr>
      <vt:lpstr>Observations What makes a good observation? What are you looking out for and why? How do you bring objectivity into you observations?   </vt:lpstr>
      <vt:lpstr>Core Values What are your main values in life? Any different to performing a R&amp;J Role? When and how do you believe your values will be challenged? What happens if someone cross’s your own values? What do you think the boxer values in a R&amp;J?  </vt:lpstr>
      <vt:lpstr>Willingness to Learn and become better What would make you better? What continuous official development have you done in the past month? How can you use reflective practice within your role to progress and grow? Do you actively seek feedback? </vt:lpstr>
      <vt:lpstr>Working as part of a team Reflect upon a world class team away from boxing? What underpins their success? What does a dysfunctional team look like, and why?  Leadership, followership and fellowship is essential… how does it relate to your context as a R&amp;J?</vt:lpstr>
      <vt:lpstr>Mindset, it’s about the boxers… What do the boxers need from the officials? Boxing is Boxing, however every boxer is different? There is a person within the Boxer (Person, Athlete, Boxer) Your performance and decision making defines a boxers career, think about that for a moment! </vt:lpstr>
      <vt:lpstr>Mindful of…..</vt:lpstr>
      <vt:lpstr>Mindful of….</vt:lpstr>
      <vt:lpstr>PowerPoint Presentation</vt:lpstr>
      <vt:lpstr>Acknowledgements  Thanks to the following individuals and groups who have supported the development of this core model:   Dave Rimmer for the Graphic Design   R&amp;J Developer National Development Team   The England Boxing Coaching Sub-Committee</vt:lpstr>
      <vt:lpstr>Questions?</vt:lpstr>
      <vt:lpstr>R&amp;J Core  Model and Profile What it takes to be an England Boxing Official Version 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R&amp;J Core Model and Profile</dc:title>
  <dc:creator>infuse</dc:creator>
  <cp:lastModifiedBy>Ireland, Ian Fg Off (Air COS Spt-Infra MPP PS3a)</cp:lastModifiedBy>
  <cp:revision>24</cp:revision>
  <dcterms:created xsi:type="dcterms:W3CDTF">2020-11-18T21:23:09Z</dcterms:created>
  <dcterms:modified xsi:type="dcterms:W3CDTF">2021-05-06T20:52:10Z</dcterms:modified>
</cp:coreProperties>
</file>